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254" r:id="rId3"/>
    <p:sldId id="2255" r:id="rId4"/>
    <p:sldId id="2253" r:id="rId5"/>
    <p:sldId id="2307" r:id="rId6"/>
    <p:sldId id="2287" r:id="rId7"/>
    <p:sldId id="2290" r:id="rId8"/>
    <p:sldId id="2239" r:id="rId9"/>
    <p:sldId id="2292" r:id="rId10"/>
    <p:sldId id="2299" r:id="rId11"/>
    <p:sldId id="2301" r:id="rId12"/>
    <p:sldId id="2298" r:id="rId13"/>
    <p:sldId id="2306" r:id="rId14"/>
    <p:sldId id="2302" r:id="rId15"/>
    <p:sldId id="2305" r:id="rId16"/>
    <p:sldId id="2308" r:id="rId17"/>
    <p:sldId id="2324" r:id="rId18"/>
    <p:sldId id="2327" r:id="rId19"/>
    <p:sldId id="2303" r:id="rId20"/>
    <p:sldId id="2326" r:id="rId21"/>
    <p:sldId id="2319" r:id="rId22"/>
    <p:sldId id="2314" r:id="rId23"/>
    <p:sldId id="2325" r:id="rId24"/>
    <p:sldId id="2318" r:id="rId25"/>
    <p:sldId id="2320" r:id="rId26"/>
    <p:sldId id="232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12DC12-830A-06FA-8C1F-FB45F31FBE2C}" name="Ben Raphael" initials="BR" userId="S::braphael@princeton.edu::7981188a-bca1-40e3-9d7d-bf6c8827cc0b" providerId="AD"/>
  <p188:author id="{9D97B9E7-1E93-321A-1C1F-D29471950044}" name="Peter L. Halmos" initials="PH" userId="S::ph3641@princeton.edu::bd91f4a8-fcd2-44e1-9913-714704a96d6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0CD"/>
    <a:srgbClr val="FF0000"/>
    <a:srgbClr val="0600AC"/>
    <a:srgbClr val="F80202"/>
    <a:srgbClr val="C6D4E8"/>
    <a:srgbClr val="DEB6B7"/>
    <a:srgbClr val="FDF8C3"/>
    <a:srgbClr val="0092C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06"/>
    <p:restoredTop sz="94398"/>
  </p:normalViewPr>
  <p:slideViewPr>
    <p:cSldViewPr snapToGrid="0">
      <p:cViewPr>
        <p:scale>
          <a:sx n="98" d="100"/>
          <a:sy n="98" d="100"/>
        </p:scale>
        <p:origin x="89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78F25-D9F7-D148-9547-A624D213F99A}" type="datetimeFigureOut">
              <a:rPr lang="en-US" smtClean="0"/>
              <a:t>7/17/26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A02B1-570E-CB46-857E-7615AE15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5D526-32C8-3940-9CF5-66104A077C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7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A02B1-570E-CB46-857E-7615AE15B1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57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6AD82-97AF-A19A-B489-B371C1779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2F9A55-C09D-CA8D-BC9D-AB5E90F6B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362FA3-000C-3CF1-F172-9AE80A6B7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19F39-7C71-9EBE-09B2-AD95F28B4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A02B1-570E-CB46-857E-7615AE15B1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83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4DA2C-00F3-CCF3-BBB4-5EC23D9F8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8CEDF-9B7B-70D5-9D9D-407D9F45E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5E27BB-A59B-B4F9-0448-BED4256F1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36261-E12E-B338-A6CB-752B92F20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A02B1-570E-CB46-857E-7615AE15B1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73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D4BD6-977F-DC04-04EA-34F5DF9CB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7C248-2CE0-3EA5-1930-B1EAC68BD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972FA7-F2F8-D322-E649-BAA7E96C8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8B3B3-4FFB-8A02-63E6-CEE29E1AC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2B5A5-49AC-7C4F-80D9-17A8C2D814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67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A4244-84A0-5FB3-2074-FBA31BB19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6D1CF4-A31E-1D64-C85A-AEBD06470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C7B9B1-4E4E-1DDD-EDCD-0B3A0A778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D0D39-28F6-D708-7DA2-995FDA259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2B5A5-49AC-7C4F-80D9-17A8C2D814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15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90B6F-50F4-46B5-04B6-41AA14557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8A557C-80F5-922B-437E-24CE23C64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79A3D-DFFF-0FD8-691B-E282E3E87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40412-1CD6-AABE-3733-6269B3687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5D526-32C8-3940-9CF5-66104A077C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7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BD0CC-898E-9233-342F-3C96DCBFA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63099-1E77-BF27-E226-8F5683353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CD4283-B6EF-FA2A-3920-059BFDB1A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606E9-D049-5077-EFD0-DE3E1049D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5D526-32C8-3940-9CF5-66104A077C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4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DA514-7E37-60A2-DEA1-B98CBC50D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E0545C-FF8B-8F37-4400-205EF4A67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7ED83-B03F-9ABE-CBD0-620EDB3F1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8796C-E632-2499-1529-BF74ACECE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2B5A5-49AC-7C4F-80D9-17A8C2D814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1D89-F9A3-91E2-5948-112BD7E3B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1BBE96-ECB7-1C02-481D-6CDBFFD47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818253-7A54-77AD-BF52-E273B33E7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B71A3-998B-78F4-7688-E22B6DE69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2B5A5-49AC-7C4F-80D9-17A8C2D814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88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E52A1-65AE-30AB-DECB-F8396AC0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60152C-3254-4365-894B-B03349D71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9E19C4-206C-5C5C-C097-DA8B0D837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367A8-B0D7-2A53-EECA-F0BBBBFC3C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2B5A5-49AC-7C4F-80D9-17A8C2D814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17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02041-D607-AFA0-C439-C5710C3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F727C-6F21-F14B-D4AC-7A3EDA924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E0241A-CCB6-0E70-930F-A8E2B6C63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45C5-C307-108D-988D-BDDAD937C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2B5A5-49AC-7C4F-80D9-17A8C2D814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62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41B87-DAD7-8D10-AE88-35DE8AA12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3DB93-FEDD-7750-F572-B4439D101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1682DC-6A9D-8F59-6741-72345FDD7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F23F5-A42C-5619-5C79-8EEC82E13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2B5A5-49AC-7C4F-80D9-17A8C2D814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28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CCDB-90C0-2DB5-A8EE-0EFDF729C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E88858-0D49-DAE9-89C8-795353194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2819C-9D21-5576-E8E8-16FF547AB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E2D74-87EC-148B-9DD2-22E61ED74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2B5A5-49AC-7C4F-80D9-17A8C2D814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37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A02B1-570E-CB46-857E-7615AE15B1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34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B13B4-431B-52F5-D219-26F21E2BD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769EF-A446-A97C-C7A1-33256A771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3085D6-787C-7122-3FC9-1FE9D136D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924B2-BE6B-3361-AC4C-880ADF415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A02B1-570E-CB46-857E-7615AE15B1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9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34BEE-DD87-7BF0-EA79-790F1C24D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8FC808-CB27-CED6-A4CE-F56726BE9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914D-08AB-7145-5E9D-105E8643C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F88C-2FC8-4463-25CD-DDDF87BF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192F9-3D1E-21DE-D24E-94020F305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8C25-083C-B019-1A6F-EE4EE9DAC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2A367-9411-9FE5-9546-B3CFB1214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A8A54-1D11-9242-2C64-50DFBE64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DEFC2-761F-E8DE-3C89-4B67E8E6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B4886-C7DE-C429-1AD0-DA374C7C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5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E49331-3BBF-A1ED-3356-CD9814C4A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3EC86-9FFC-8341-02C6-DB00FAB53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42102-5138-A579-0765-938C221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0689B-3434-6F48-B7E2-47D326AB9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5CA6B-6D89-F93F-336B-8217850B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2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7574-E979-CA39-0A0C-C1638B98F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94A3A-6384-068F-FA29-E912BFFBF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9505A-049E-8343-30B8-3B77E3B0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382C2-74E7-D44A-E7CF-667F4B00A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FD07A-49D8-4D0D-D0EF-7499D304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0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5D5C-F99D-005F-C271-C203FBBD5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116B1-5ACE-626E-7E6F-BE822F9E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21B28-397A-3637-2E35-097FBA8B5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A1BF-88B9-6B15-56BC-0AA9E55E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498FB-D80F-61DA-E2BB-8F464BBA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1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DEE4-AD4C-B312-61CF-1F97AECD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438FA-D0D5-B74A-4962-9A7D8172A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33E4A-2152-90F7-1C7A-49EDF6C25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E472C-20CE-8D1E-9F41-3E8934B7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850DF-AA2D-446B-A73A-423E2C56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85CA5-6621-1F7D-20C4-33D9614D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4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77946-15AC-4718-C7FD-A6C833BE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879C1-1649-9334-1464-D0B498E56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5A44D-D298-1CFA-82EE-FF4A7CEB2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235450-199D-B7C0-ADF0-534527C22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10E1E8-93B1-B499-AE9F-EED554C99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890C3-E933-A377-0256-BFDA1A22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A651B3-03BE-2FA1-3843-79F07468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6579F-5298-DFC6-B029-F4214C74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4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092C6-20B0-981F-4FF6-B14AE5A11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0B8B3-A86A-816F-B47C-F6D83B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4367C-8581-7586-3D42-9869C2EF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EA19D-0DC7-B8F6-BB8C-D2FD4B57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6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D65D2-9562-8E36-9CF1-73BA0D222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7A8BD-2464-CD8A-DD54-FC600CC1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118C1-FCF9-DFA7-557F-33CCDC14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8D5F2-E562-1383-68EC-7A27A6F1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B0B9-416A-113A-6FD6-65460F1B3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77E49B-561E-6C48-8D70-92BFF7563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CA429-C3BE-1B70-4E6D-AAD322C10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058D1-DB3D-688D-AF7F-64CE64A7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A3DD2-6D3F-FF0C-38CD-12CDF040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87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0B08-1EAF-1A1A-D7D4-7B9FBDFCD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C59B2B-860A-666B-2208-FADA78262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5D142-7285-A691-DF04-7E95E6F5D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BDF30-D57A-4A09-D1BD-36BB2510F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A5BF8-0EFC-1DD2-48CC-102D5A522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AE036-97FD-9746-D2C4-C8DCDAB6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2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B15FAE-F918-A107-FF5E-71C883DC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573BB-FB53-CC5D-1DA6-322391F46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EE3CF-8FC8-3F35-A55B-D0E1764E5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7D0D35-C075-7648-A3D5-EB72FE545DFC}" type="datetimeFigureOut">
              <a:rPr lang="en-US" smtClean="0"/>
              <a:t>7/17/26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FC013-2B05-B637-DADD-4316B86BF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480C9-B01A-3E21-C4E2-67ECC3B1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E485B1-4B22-0749-9B4F-8AD5BE0F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30.jp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image" Target="../media/image52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aphael-group/HM-O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svg"/><Relationship Id="rId4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B44C74C-CED8-E3CD-F7E5-7A01DF71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89" y="2684564"/>
            <a:ext cx="4043535" cy="3102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E40D76-7F91-03F0-D90F-776B90552B6E}"/>
              </a:ext>
            </a:extLst>
          </p:cNvPr>
          <p:cNvSpPr txBox="1"/>
          <p:nvPr/>
        </p:nvSpPr>
        <p:spPr>
          <a:xfrm>
            <a:off x="559591" y="1622885"/>
            <a:ext cx="1148542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0092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Riemannian Metric Learning for Alignment of Spatial </a:t>
            </a:r>
            <a:r>
              <a:rPr lang="en-US" sz="4400" dirty="0" err="1">
                <a:solidFill>
                  <a:srgbClr val="0092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Multiomics</a:t>
            </a:r>
            <a:endParaRPr lang="en-US" sz="4400" dirty="0">
              <a:solidFill>
                <a:srgbClr val="0092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05502-81E1-8CE3-1BC1-15F0251687BE}"/>
              </a:ext>
            </a:extLst>
          </p:cNvPr>
          <p:cNvSpPr txBox="1"/>
          <p:nvPr/>
        </p:nvSpPr>
        <p:spPr>
          <a:xfrm>
            <a:off x="5309760" y="3712357"/>
            <a:ext cx="665900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dirty="0"/>
              <a:t>Peter Halmos, Yufan Xia, and Ben Raphael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55C149-DC9C-D0EB-C374-630446B7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D84E-C728-5B4E-95E6-87AF6A2F2448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0F4E42F-F484-596B-F6A6-D5D76BFB5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49" y="6013896"/>
            <a:ext cx="4952732" cy="518376"/>
          </a:xfrm>
          <a:prstGeom prst="rect">
            <a:avLst/>
          </a:prstGeom>
        </p:spPr>
      </p:pic>
      <p:pic>
        <p:nvPicPr>
          <p:cNvPr id="2" name="Picture 1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686D0B7B-0B4C-52C3-B66D-B6FF891CD0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96" r="435" b="448"/>
          <a:stretch/>
        </p:blipFill>
        <p:spPr>
          <a:xfrm>
            <a:off x="10128205" y="4454126"/>
            <a:ext cx="1353574" cy="127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FADAF-5752-7974-24CC-B464CA2C1E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411" t="12248" r="12101"/>
          <a:stretch>
            <a:fillRect/>
          </a:stretch>
        </p:blipFill>
        <p:spPr>
          <a:xfrm>
            <a:off x="6287730" y="4454126"/>
            <a:ext cx="1382850" cy="1301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E2DE34-D073-9892-ECE7-8721B1F47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8812" y="4454126"/>
            <a:ext cx="1301160" cy="13011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DAF485-E10D-CDC6-5718-2EAE7E308174}"/>
              </a:ext>
            </a:extLst>
          </p:cNvPr>
          <p:cNvSpPr txBox="1"/>
          <p:nvPr/>
        </p:nvSpPr>
        <p:spPr>
          <a:xfrm>
            <a:off x="223238" y="6634472"/>
            <a:ext cx="337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Xu et al., 2024; Clarke et al., 2025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881063-CD39-0A7E-AC62-EDC64C4619B1}"/>
              </a:ext>
            </a:extLst>
          </p:cNvPr>
          <p:cNvSpPr txBox="1"/>
          <p:nvPr/>
        </p:nvSpPr>
        <p:spPr>
          <a:xfrm>
            <a:off x="6132493" y="6002633"/>
            <a:ext cx="547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*Stop by Yufan’s poster at Session D, Poster 188!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214D6F9-BB10-45EC-B237-EB9718AA9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5600" y="1"/>
            <a:ext cx="2946399" cy="14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1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F8A4A-F9A4-B288-A0D5-73C7F74F7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92" y="284397"/>
            <a:ext cx="3854402" cy="25696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3D0F50-FF43-A398-A0D7-08400B660F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188" y="2551039"/>
            <a:ext cx="2423028" cy="279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32FDB-6A8D-8E1E-BED3-6127664C6F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22" t="148" r="8438" b="3131"/>
          <a:stretch>
            <a:fillRect/>
          </a:stretch>
        </p:blipFill>
        <p:spPr>
          <a:xfrm>
            <a:off x="662832" y="2853998"/>
            <a:ext cx="3237065" cy="676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49D517-ACD0-3D39-EABB-2FD844964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52" y="733968"/>
            <a:ext cx="3447012" cy="1723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E1CB4-9A1A-B99B-218E-710C9B5BD6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821" t="3127" r="6"/>
          <a:stretch>
            <a:fillRect/>
          </a:stretch>
        </p:blipFill>
        <p:spPr>
          <a:xfrm>
            <a:off x="662832" y="6285747"/>
            <a:ext cx="5049153" cy="57225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F21E14B-9F5E-07BE-6F37-59068D1227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07723" y="5993311"/>
            <a:ext cx="2142421" cy="2425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B14A7C-7259-A325-870F-E6503F7746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6302" y="5988283"/>
            <a:ext cx="2223267" cy="242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5EE481-41CB-8329-4C4F-1C2B86C5BC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7065" y="4380634"/>
            <a:ext cx="3499237" cy="1584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AE293E-8775-8FBB-A6DA-B7A88057CD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0292" y="2249920"/>
            <a:ext cx="3551708" cy="2771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6C3B65-BFB0-5BE7-995D-3C9BF29B06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1135"/>
          <a:stretch>
            <a:fillRect/>
          </a:stretch>
        </p:blipFill>
        <p:spPr>
          <a:xfrm>
            <a:off x="6582879" y="5454967"/>
            <a:ext cx="5411519" cy="14030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7C6AFA3-24EC-4FA2-E4B2-89F30B44D8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-1" r="54978" b="-9090"/>
          <a:stretch>
            <a:fillRect/>
          </a:stretch>
        </p:blipFill>
        <p:spPr>
          <a:xfrm>
            <a:off x="6785691" y="5159594"/>
            <a:ext cx="1859550" cy="24779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42C5C45-A37E-DDB9-2851-89A64065ED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13253" y="5152398"/>
            <a:ext cx="1859547" cy="2096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7B6BEC-89A2-576F-9988-4103DCED0D12}"/>
              </a:ext>
            </a:extLst>
          </p:cNvPr>
          <p:cNvSpPr txBox="1"/>
          <p:nvPr/>
        </p:nvSpPr>
        <p:spPr>
          <a:xfrm>
            <a:off x="0" y="121152"/>
            <a:ext cx="6101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Wasserstein OT on one Feature Space</a:t>
            </a:r>
          </a:p>
          <a:p>
            <a:r>
              <a:rPr lang="en-US" dirty="0">
                <a:solidFill>
                  <a:schemeClr val="accent4"/>
                </a:solidFill>
              </a:rPr>
              <a:t>Waddington-OT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Schiebinger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et al.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(2019)]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5FC521-9772-8652-5FE5-29BBC2819311}"/>
              </a:ext>
            </a:extLst>
          </p:cNvPr>
          <p:cNvSpPr txBox="1"/>
          <p:nvPr/>
        </p:nvSpPr>
        <p:spPr>
          <a:xfrm>
            <a:off x="939224" y="3635586"/>
            <a:ext cx="612648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Gromov-Wasserstein (GW) OT on two Feature Spaces:</a:t>
            </a:r>
            <a:endParaRPr lang="en-US" sz="1400" dirty="0">
              <a:solidFill>
                <a:schemeClr val="accent4"/>
              </a:solidFill>
            </a:endParaRPr>
          </a:p>
          <a:p>
            <a:r>
              <a:rPr lang="en-US" sz="1400" dirty="0">
                <a:solidFill>
                  <a:schemeClr val="accent4"/>
                </a:solidFill>
              </a:rPr>
              <a:t>SCOT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Demetci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et al. JCB, (Jan. 2022)],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4"/>
                </a:solidFill>
              </a:rPr>
              <a:t>SCOTv2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Demetci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et al. JCB, (Nov. 2022)], </a:t>
            </a:r>
            <a:r>
              <a:rPr lang="en-US" sz="1400" dirty="0" err="1">
                <a:solidFill>
                  <a:schemeClr val="accent4"/>
                </a:solidFill>
              </a:rPr>
              <a:t>moscot</a:t>
            </a:r>
            <a:r>
              <a:rPr lang="en-US" sz="1400" dirty="0">
                <a:solidFill>
                  <a:schemeClr val="accent4"/>
                </a:solidFill>
              </a:rPr>
              <a:t> Translation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[Klein, et al. Nat. Met., (2025)]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FCF3A1-ED65-330F-2864-650F387E815B}"/>
              </a:ext>
            </a:extLst>
          </p:cNvPr>
          <p:cNvSpPr txBox="1"/>
          <p:nvPr/>
        </p:nvSpPr>
        <p:spPr>
          <a:xfrm>
            <a:off x="8498792" y="326474"/>
            <a:ext cx="39721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Fused GW: </a:t>
            </a:r>
          </a:p>
          <a:p>
            <a:r>
              <a:rPr lang="en-US" b="1" dirty="0"/>
              <a:t>GW on Physical Space,</a:t>
            </a:r>
          </a:p>
          <a:p>
            <a:r>
              <a:rPr lang="en-US" b="1" dirty="0"/>
              <a:t>W on Features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PASTE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Zeira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et al. Nat. Met., (2022)]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PASTE2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[Liu, et al.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Gen.Bio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(2023)] </a:t>
            </a:r>
          </a:p>
          <a:p>
            <a:r>
              <a:rPr lang="en-US" sz="1400" dirty="0" err="1">
                <a:solidFill>
                  <a:schemeClr val="accent4"/>
                </a:solidFill>
              </a:rPr>
              <a:t>moscot</a:t>
            </a:r>
            <a:r>
              <a:rPr lang="en-US" sz="1400" dirty="0">
                <a:solidFill>
                  <a:schemeClr val="accent4"/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[Klein, et al. Nat. Met., (2025)] </a:t>
            </a:r>
          </a:p>
          <a:p>
            <a:r>
              <a:rPr lang="en-US" sz="1400" dirty="0" err="1">
                <a:solidFill>
                  <a:schemeClr val="accent4"/>
                </a:solidFill>
              </a:rPr>
              <a:t>DeST</a:t>
            </a:r>
            <a:r>
              <a:rPr lang="en-US" sz="1400" dirty="0">
                <a:solidFill>
                  <a:schemeClr val="accent4"/>
                </a:solidFill>
              </a:rPr>
              <a:t>-OT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[Halmos &amp; Liu et al. Cell Sys. (2025)].</a:t>
            </a:r>
            <a:endParaRPr lang="en-US" sz="1400" b="1" i="1" dirty="0">
              <a:solidFill>
                <a:schemeClr val="accent4"/>
              </a:solidFill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9EE1DC03-AA3E-2965-4954-32219F35F7AE}"/>
              </a:ext>
            </a:extLst>
          </p:cNvPr>
          <p:cNvSpPr/>
          <p:nvPr/>
        </p:nvSpPr>
        <p:spPr>
          <a:xfrm flipH="1">
            <a:off x="4956302" y="407698"/>
            <a:ext cx="1228203" cy="742950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76424-80C0-4A0E-A2A8-A62474AEA4E6}"/>
              </a:ext>
            </a:extLst>
          </p:cNvPr>
          <p:cNvSpPr txBox="1"/>
          <p:nvPr/>
        </p:nvSpPr>
        <p:spPr>
          <a:xfrm>
            <a:off x="4956302" y="565057"/>
            <a:ext cx="12442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Which alignment </a:t>
            </a:r>
          </a:p>
          <a:p>
            <a:r>
              <a:rPr lang="en-US" sz="1100" dirty="0"/>
              <a:t>is </a:t>
            </a:r>
            <a:r>
              <a:rPr lang="en-US" sz="1100" i="1" dirty="0"/>
              <a:t>just right</a:t>
            </a:r>
            <a:r>
              <a:rPr lang="en-US" sz="11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9515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F2E39-F9F4-003E-651C-C5DFD19B7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320B0C-04A7-AC0B-C200-D68CC3689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52" y="733968"/>
            <a:ext cx="3447012" cy="1723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A7DD54-E332-EA4F-BC90-DD1E294D3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060" y="4382195"/>
            <a:ext cx="3499237" cy="1584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A1F36-5853-64A3-80F5-F17926B37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499" y="2336086"/>
            <a:ext cx="3551708" cy="27713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71D31C-E564-0C8E-3F73-078C83BD3C90}"/>
              </a:ext>
            </a:extLst>
          </p:cNvPr>
          <p:cNvSpPr txBox="1"/>
          <p:nvPr/>
        </p:nvSpPr>
        <p:spPr>
          <a:xfrm>
            <a:off x="0" y="121152"/>
            <a:ext cx="6101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Wasserstein OT on one Feature Space</a:t>
            </a:r>
          </a:p>
          <a:p>
            <a:r>
              <a:rPr lang="en-US" dirty="0">
                <a:solidFill>
                  <a:schemeClr val="accent4"/>
                </a:solidFill>
              </a:rPr>
              <a:t>Waddington-OT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Schiebinger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et al.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(2019)]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CAED0F-9298-7A43-E904-D64971F8DE53}"/>
              </a:ext>
            </a:extLst>
          </p:cNvPr>
          <p:cNvSpPr txBox="1"/>
          <p:nvPr/>
        </p:nvSpPr>
        <p:spPr>
          <a:xfrm>
            <a:off x="1125844" y="3581976"/>
            <a:ext cx="612648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Gromov-Wasserstein (GW) OT on two Feature Spaces:</a:t>
            </a:r>
            <a:endParaRPr lang="en-US" sz="1400" dirty="0">
              <a:solidFill>
                <a:schemeClr val="accent4"/>
              </a:solidFill>
            </a:endParaRPr>
          </a:p>
          <a:p>
            <a:r>
              <a:rPr lang="en-US" sz="1400" dirty="0">
                <a:solidFill>
                  <a:schemeClr val="accent4"/>
                </a:solidFill>
              </a:rPr>
              <a:t>SCOT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Demetci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et al. JCB, (Jan. 2022)],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4"/>
                </a:solidFill>
              </a:rPr>
              <a:t>SCOTv2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Demetci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et al. JCB, (Nov. 2022)], </a:t>
            </a:r>
            <a:r>
              <a:rPr lang="en-US" sz="1400" dirty="0" err="1">
                <a:solidFill>
                  <a:schemeClr val="accent4"/>
                </a:solidFill>
              </a:rPr>
              <a:t>moscot</a:t>
            </a:r>
            <a:r>
              <a:rPr lang="en-US" sz="1400" dirty="0">
                <a:solidFill>
                  <a:schemeClr val="accent4"/>
                </a:solidFill>
              </a:rPr>
              <a:t> Translation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[Klein, et al. Nat. Met., (2025)]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A027-6956-4FE8-62F6-7DFDAA6B347C}"/>
              </a:ext>
            </a:extLst>
          </p:cNvPr>
          <p:cNvSpPr txBox="1"/>
          <p:nvPr/>
        </p:nvSpPr>
        <p:spPr>
          <a:xfrm>
            <a:off x="8498792" y="326474"/>
            <a:ext cx="39721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Fused GW: </a:t>
            </a:r>
          </a:p>
          <a:p>
            <a:r>
              <a:rPr lang="en-US" b="1" dirty="0"/>
              <a:t>GW on Physical Space,</a:t>
            </a:r>
          </a:p>
          <a:p>
            <a:r>
              <a:rPr lang="en-US" b="1" dirty="0"/>
              <a:t>W on Features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PASTE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Zeira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et al. Nat. Met., (2022)]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PASTE2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[Liu, et al.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Gen.Bio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(2023)] </a:t>
            </a:r>
          </a:p>
          <a:p>
            <a:r>
              <a:rPr lang="en-US" sz="1400" dirty="0" err="1">
                <a:solidFill>
                  <a:schemeClr val="accent4"/>
                </a:solidFill>
              </a:rPr>
              <a:t>moscot</a:t>
            </a:r>
            <a:r>
              <a:rPr lang="en-US" sz="1400" dirty="0">
                <a:solidFill>
                  <a:schemeClr val="accent4"/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[Klein, et al. Nat. Met., (2025)] </a:t>
            </a:r>
          </a:p>
          <a:p>
            <a:r>
              <a:rPr lang="en-US" sz="1400" dirty="0" err="1">
                <a:solidFill>
                  <a:schemeClr val="accent4"/>
                </a:solidFill>
              </a:rPr>
              <a:t>DeST</a:t>
            </a:r>
            <a:r>
              <a:rPr lang="en-US" sz="1400" dirty="0">
                <a:solidFill>
                  <a:schemeClr val="accent4"/>
                </a:solidFill>
              </a:rPr>
              <a:t>-OT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[Halmos &amp; Liu et al. Cell Sys. (2025)].</a:t>
            </a:r>
            <a:endParaRPr lang="en-US" sz="1400" b="1" i="1" dirty="0">
              <a:solidFill>
                <a:schemeClr val="accent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35F574-0167-0BCB-DE05-3F66A9DF94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95" t="22823" r="52583" b="5158"/>
          <a:stretch>
            <a:fillRect/>
          </a:stretch>
        </p:blipFill>
        <p:spPr>
          <a:xfrm>
            <a:off x="5126297" y="211820"/>
            <a:ext cx="2499553" cy="2695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FFDF51-F264-2467-A516-D4B61E5C3B4C}"/>
              </a:ext>
            </a:extLst>
          </p:cNvPr>
          <p:cNvSpPr txBox="1"/>
          <p:nvPr/>
        </p:nvSpPr>
        <p:spPr>
          <a:xfrm>
            <a:off x="143312" y="2505929"/>
            <a:ext cx="4671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This alignment can’t extend across modalities </a:t>
            </a:r>
          </a:p>
          <a:p>
            <a:r>
              <a:rPr lang="en-US" i="1" dirty="0"/>
              <a:t>or use physical space!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A08A6A-A382-0F48-8D38-563924F81C43}"/>
              </a:ext>
            </a:extLst>
          </p:cNvPr>
          <p:cNvSpPr txBox="1"/>
          <p:nvPr/>
        </p:nvSpPr>
        <p:spPr>
          <a:xfrm>
            <a:off x="1666522" y="5966465"/>
            <a:ext cx="4671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This alignment has no feature-learning and doesn’t use physical space!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E85E96-C043-ED03-54C8-2ED0821D2885}"/>
              </a:ext>
            </a:extLst>
          </p:cNvPr>
          <p:cNvSpPr txBox="1"/>
          <p:nvPr/>
        </p:nvSpPr>
        <p:spPr>
          <a:xfrm>
            <a:off x="7252324" y="5154467"/>
            <a:ext cx="46718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This alignment can’t extend across modalities and merges space and expression arbitrarily with a hyperparameter!</a:t>
            </a:r>
          </a:p>
        </p:txBody>
      </p:sp>
    </p:spTree>
    <p:extLst>
      <p:ext uri="{BB962C8B-B14F-4D97-AF65-F5344CB8AC3E}">
        <p14:creationId xmlns:p14="http://schemas.microsoft.com/office/powerpoint/2010/main" val="413253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A8608D0-04A2-FE9E-87B4-6829DF0A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32" r="3570"/>
          <a:stretch>
            <a:fillRect/>
          </a:stretch>
        </p:blipFill>
        <p:spPr>
          <a:xfrm>
            <a:off x="4643439" y="1448385"/>
            <a:ext cx="7548562" cy="2355937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0AAEBAF-E43E-4A7C-7A53-03B685EE0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36" y="1888494"/>
            <a:ext cx="4526404" cy="4769929"/>
          </a:xfrm>
        </p:spPr>
        <p:txBody>
          <a:bodyPr>
            <a:normAutofit/>
          </a:bodyPr>
          <a:lstStyle/>
          <a:p>
            <a:r>
              <a:rPr lang="en-US" sz="2400" dirty="0"/>
              <a:t>We introduce </a:t>
            </a:r>
            <a:r>
              <a:rPr lang="en-US" sz="2400" dirty="0">
                <a:solidFill>
                  <a:schemeClr val="accent4"/>
                </a:solidFill>
              </a:rPr>
              <a:t>Manifold Gromov Wasserstein </a:t>
            </a:r>
            <a:r>
              <a:rPr lang="en-US" sz="2400" dirty="0"/>
              <a:t>or </a:t>
            </a:r>
            <a:r>
              <a:rPr lang="en-US" sz="2400" dirty="0">
                <a:solidFill>
                  <a:schemeClr val="accent4"/>
                </a:solidFill>
              </a:rPr>
              <a:t>MGW</a:t>
            </a:r>
            <a:r>
              <a:rPr lang="en-US" sz="2400" dirty="0"/>
              <a:t> to align arbitrary spatial data across the </a:t>
            </a:r>
            <a:r>
              <a:rPr lang="en-US" sz="2400" dirty="0" err="1"/>
              <a:t>multiome</a:t>
            </a:r>
            <a:r>
              <a:rPr lang="en-US" sz="2400" dirty="0"/>
              <a:t> using the </a:t>
            </a:r>
            <a:r>
              <a:rPr lang="en-US" sz="2400" dirty="0">
                <a:solidFill>
                  <a:schemeClr val="accent4"/>
                </a:solidFill>
              </a:rPr>
              <a:t>Riemannian</a:t>
            </a:r>
            <a:r>
              <a:rPr lang="en-US" sz="2400" dirty="0"/>
              <a:t> </a:t>
            </a:r>
            <a:r>
              <a:rPr lang="en-US" sz="2400" i="1" dirty="0">
                <a:solidFill>
                  <a:schemeClr val="accent4"/>
                </a:solidFill>
              </a:rPr>
              <a:t>pull-back metric </a:t>
            </a:r>
          </a:p>
          <a:p>
            <a:endParaRPr lang="en-US" sz="2400" i="1" dirty="0">
              <a:solidFill>
                <a:schemeClr val="accent4"/>
              </a:solidFill>
            </a:endParaRPr>
          </a:p>
          <a:p>
            <a:endParaRPr lang="en-US" sz="2400" i="1" dirty="0">
              <a:solidFill>
                <a:schemeClr val="accent4"/>
              </a:solidFill>
            </a:endParaRPr>
          </a:p>
          <a:p>
            <a:r>
              <a:rPr lang="en-US" sz="2400" dirty="0"/>
              <a:t>MGW uses </a:t>
            </a:r>
            <a:r>
              <a:rPr lang="en-US" sz="2400" dirty="0">
                <a:solidFill>
                  <a:schemeClr val="accent4"/>
                </a:solidFill>
              </a:rPr>
              <a:t>neural metric-learning </a:t>
            </a:r>
            <a:r>
              <a:rPr lang="en-US" sz="2400" dirty="0"/>
              <a:t>and Gromov-Wasserstein Optimal Transport on </a:t>
            </a:r>
            <a:r>
              <a:rPr lang="en-US" sz="2400" dirty="0">
                <a:solidFill>
                  <a:schemeClr val="accent4"/>
                </a:solidFill>
              </a:rPr>
              <a:t>geodesics</a:t>
            </a:r>
            <a:r>
              <a:rPr lang="en-US" sz="2400" dirty="0"/>
              <a:t> in this </a:t>
            </a:r>
            <a:r>
              <a:rPr lang="en-US" sz="2400" dirty="0">
                <a:solidFill>
                  <a:schemeClr val="accent4"/>
                </a:solidFill>
              </a:rPr>
              <a:t>metric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9719BDB-FE14-EDF3-B3BE-46C7E53CC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16" y="199577"/>
            <a:ext cx="11036468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Riemannian Metric Learning for Alignment of Spatial </a:t>
            </a:r>
            <a:r>
              <a:rPr lang="en-US" dirty="0" err="1">
                <a:solidFill>
                  <a:schemeClr val="accent4"/>
                </a:solidFill>
              </a:rPr>
              <a:t>Multiomics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CF5293-7A2B-E5EC-7356-8F7EBCE1EC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6" r="3050"/>
          <a:stretch>
            <a:fillRect/>
          </a:stretch>
        </p:blipFill>
        <p:spPr>
          <a:xfrm>
            <a:off x="4610990" y="4112883"/>
            <a:ext cx="7548562" cy="25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6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91F02-6434-3F98-CF11-79A9C46EF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9CD30-E805-32C1-6D94-BF0D66EDD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Spatial Modalities as Implicit Neural Fields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700594EE-544C-D693-082A-A4097EB8A9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933" y="1033886"/>
                <a:ext cx="11773504" cy="644497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Neural fields </a:t>
                </a:r>
                <a:r>
                  <a:rPr lang="en-US" dirty="0"/>
                  <a:t>can implicitly encode each </a:t>
                </a:r>
                <a:r>
                  <a:rPr lang="en-US" dirty="0">
                    <a:solidFill>
                      <a:schemeClr val="accent4"/>
                    </a:solidFill>
                  </a:rPr>
                  <a:t>spatial omics modality </a:t>
                </a:r>
                <a:r>
                  <a:rPr lang="en-US" dirty="0"/>
                  <a:t>as a </a:t>
                </a:r>
                <a:r>
                  <a:rPr lang="en-US" i="1" dirty="0"/>
                  <a:t>smooth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4"/>
                    </a:solidFill>
                  </a:rPr>
                  <a:t>implicit neural field </a:t>
                </a:r>
                <a:r>
                  <a:rPr lang="en-US" dirty="0"/>
                  <a:t>[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Chitra ’25 Nat. Met.</a:t>
                </a:r>
                <a:r>
                  <a:rPr lang="en-US" dirty="0"/>
                  <a:t>]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Our approach for alignment is to </a:t>
                </a:r>
                <a:r>
                  <a:rPr lang="en-US" dirty="0">
                    <a:solidFill>
                      <a:schemeClr val="accent4"/>
                    </a:solidFill>
                  </a:rPr>
                  <a:t>first</a:t>
                </a:r>
                <a:r>
                  <a:rPr lang="en-US" dirty="0"/>
                  <a:t> learn a pair of implicit mappings from the base space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0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0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0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into the modalities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0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chemeClr val="accent4"/>
                    </a:solidFill>
                  </a:rPr>
                  <a:t>Neural field representations </a:t>
                </a:r>
                <a:r>
                  <a:rPr lang="en-US" dirty="0"/>
                  <a:t>allow us to efficiently learn and compute (spectrally-filtered) </a:t>
                </a:r>
                <a:r>
                  <a:rPr lang="en-US" dirty="0">
                    <a:solidFill>
                      <a:schemeClr val="accent4"/>
                    </a:solidFill>
                  </a:rPr>
                  <a:t>gradients</a:t>
                </a:r>
                <a:r>
                  <a:rPr lang="en-US" dirty="0"/>
                  <a:t> and </a:t>
                </a:r>
                <a:r>
                  <a:rPr lang="en-US" dirty="0">
                    <a:solidFill>
                      <a:schemeClr val="accent4"/>
                    </a:solidFill>
                  </a:rPr>
                  <a:t>curvature </a:t>
                </a:r>
                <a:r>
                  <a:rPr lang="en-US" dirty="0"/>
                  <a:t>via automatic differentiation</a:t>
                </a:r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700594EE-544C-D693-082A-A4097EB8A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933" y="1033886"/>
                <a:ext cx="11773504" cy="6444972"/>
              </a:xfrm>
              <a:blipFill>
                <a:blip r:embed="rId3"/>
                <a:stretch>
                  <a:fillRect l="-970" t="-1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448D468-E1A6-54E1-EA8C-AEEF31AB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3505" b="-1"/>
          <a:stretch>
            <a:fillRect/>
          </a:stretch>
        </p:blipFill>
        <p:spPr>
          <a:xfrm>
            <a:off x="8482871" y="1500862"/>
            <a:ext cx="2547080" cy="2414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19F5FB-B87F-851F-FF0B-7EB2B33A2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420" y="2041195"/>
            <a:ext cx="5039480" cy="16752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6162AF-62E1-A83B-1A1F-27F8C98C89D6}"/>
              </a:ext>
            </a:extLst>
          </p:cNvPr>
          <p:cNvSpPr/>
          <p:nvPr/>
        </p:nvSpPr>
        <p:spPr>
          <a:xfrm>
            <a:off x="1399420" y="2909380"/>
            <a:ext cx="4901368" cy="3552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468B92-81F1-54E7-AA20-F9D2DE87A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184" y="4848430"/>
            <a:ext cx="9523001" cy="101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24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F4283-596A-1FEE-0E42-E22553BBA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23B0762-CCBC-F7EB-D8B4-A06A2EB0FE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6097" y="1547361"/>
                <a:ext cx="7278393" cy="506304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a smooth manifold M, the </a:t>
                </a:r>
                <a:r>
                  <a:rPr lang="en-US" dirty="0">
                    <a:solidFill>
                      <a:schemeClr val="accent4"/>
                    </a:solidFill>
                  </a:rPr>
                  <a:t>Riemannian metric</a:t>
                </a:r>
                <a:r>
                  <a:rPr lang="en-US" dirty="0"/>
                  <a:t> is a symmetric bilinear form on the tangent space at a point p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/>
                  <a:t> varies smoothly in every local coordinate chart.</a:t>
                </a:r>
                <a:endParaRPr lang="en-US" i="1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gives a local notion of length and angle, including an infinitesimal unit of </a:t>
                </a:r>
                <a:r>
                  <a:rPr lang="en-US" i="1" dirty="0">
                    <a:solidFill>
                      <a:schemeClr val="accent4"/>
                    </a:solidFill>
                  </a:rPr>
                  <a:t>arc-length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23B0762-CCBC-F7EB-D8B4-A06A2EB0FE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6097" y="1547361"/>
                <a:ext cx="7278393" cy="5063040"/>
              </a:xfrm>
              <a:blipFill>
                <a:blip r:embed="rId2"/>
                <a:stretch>
                  <a:fillRect l="-1742" t="-2000" r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1752C36-F964-83CE-3212-033CD7F314E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3563" y="0"/>
                <a:ext cx="10515600" cy="1325563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Metric 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1752C36-F964-83CE-3212-033CD7F314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3563" y="0"/>
                <a:ext cx="10515600" cy="1325563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DFF4D1F-905B-D9A1-37AD-2F8F279D8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6" y="3010336"/>
            <a:ext cx="4756597" cy="521188"/>
          </a:xfrm>
          <a:prstGeom prst="rect">
            <a:avLst/>
          </a:prstGeom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DB10B581-D523-6748-B688-FDC208D0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57" y="157580"/>
            <a:ext cx="1202022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46B4F4-AE03-0F5B-8BE4-9334F27A59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357" r="7857"/>
          <a:stretch>
            <a:fillRect/>
          </a:stretch>
        </p:blipFill>
        <p:spPr>
          <a:xfrm>
            <a:off x="7232543" y="2059638"/>
            <a:ext cx="4959457" cy="121129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19A314-C450-F4B8-FBE4-2E50A0B6A440}"/>
              </a:ext>
            </a:extLst>
          </p:cNvPr>
          <p:cNvCxnSpPr>
            <a:cxnSpLocks/>
          </p:cNvCxnSpPr>
          <p:nvPr/>
        </p:nvCxnSpPr>
        <p:spPr>
          <a:xfrm flipV="1">
            <a:off x="9682989" y="3344806"/>
            <a:ext cx="511253" cy="734075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14EE82-D727-1B15-0034-893403DFDB5B}"/>
                  </a:ext>
                </a:extLst>
              </p:cNvPr>
              <p:cNvSpPr txBox="1"/>
              <p:nvPr/>
            </p:nvSpPr>
            <p:spPr>
              <a:xfrm>
                <a:off x="7589501" y="4152757"/>
                <a:ext cx="4698227" cy="216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chemeClr val="accent4"/>
                    </a:solidFill>
                  </a:rPr>
                  <a:t>2-tensor field </a:t>
                </a:r>
                <a:r>
                  <a:rPr lang="en-US" dirty="0"/>
                  <a:t>on space. At a specific point p and in a chosen basis, it has coordinate matrix: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μν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 PSD matrix measuring local </a:t>
                </a:r>
                <a:r>
                  <a:rPr lang="en-US" dirty="0">
                    <a:solidFill>
                      <a:schemeClr val="accent4"/>
                    </a:solidFill>
                  </a:rPr>
                  <a:t>spatial anisotropy/curvature </a:t>
                </a:r>
              </a:p>
              <a:p>
                <a:r>
                  <a:rPr lang="en-US" dirty="0"/>
                  <a:t>(i.e.: a </a:t>
                </a:r>
                <a:r>
                  <a:rPr lang="en-US" dirty="0" err="1"/>
                  <a:t>Mahalanobis</a:t>
                </a:r>
                <a:r>
                  <a:rPr lang="en-US" dirty="0"/>
                  <a:t> distance)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14EE82-D727-1B15-0034-893403DFD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501" y="4152757"/>
                <a:ext cx="4698227" cy="2168863"/>
              </a:xfrm>
              <a:prstGeom prst="rect">
                <a:avLst/>
              </a:prstGeom>
              <a:blipFill>
                <a:blip r:embed="rId7"/>
                <a:stretch>
                  <a:fillRect l="-1078" t="-1163" b="-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7357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3A7FD-6C8A-0F67-2C9B-EAE6A81F9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0C9A-D2B0-F7E3-D364-25CA4BD3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64" y="21759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Riemannian Pull-Back Metric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3CCE32-2C91-B68B-8564-8807BC337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851" y="2945796"/>
            <a:ext cx="4355149" cy="2214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958FD799-9B5A-675A-38C1-30F4E16F45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339" y="1419650"/>
                <a:ext cx="10515599" cy="152614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After </a:t>
                </a:r>
                <a:r>
                  <a:rPr lang="en-US" dirty="0">
                    <a:solidFill>
                      <a:schemeClr val="accent4"/>
                    </a:solidFill>
                  </a:rPr>
                  <a:t>learning an implicit field</a:t>
                </a:r>
                <a:r>
                  <a:rPr lang="en-US" dirty="0"/>
                  <a:t>, the networks induce a </a:t>
                </a:r>
                <a:r>
                  <a:rPr lang="en-US" dirty="0">
                    <a:solidFill>
                      <a:schemeClr val="accent4"/>
                    </a:solidFill>
                  </a:rPr>
                  <a:t>pull-back metric </a:t>
                </a:r>
                <a:r>
                  <a:rPr lang="en-US" dirty="0"/>
                  <a:t>onto the common physical 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via their Jacobian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958FD799-9B5A-675A-38C1-30F4E16F45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339" y="1419650"/>
                <a:ext cx="10515599" cy="1526146"/>
              </a:xfrm>
              <a:blipFill>
                <a:blip r:embed="rId3"/>
                <a:stretch>
                  <a:fillRect l="-965" t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82924C9-565C-77EA-61FB-FFA23955F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25" y="4953808"/>
            <a:ext cx="533400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AEFDC7-2113-09A3-D1C3-0D6938A25E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3294"/>
          <a:stretch>
            <a:fillRect/>
          </a:stretch>
        </p:blipFill>
        <p:spPr>
          <a:xfrm>
            <a:off x="1887225" y="4388793"/>
            <a:ext cx="3797300" cy="565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CD23FE-057A-73EB-A318-2EC33753D599}"/>
              </a:ext>
            </a:extLst>
          </p:cNvPr>
          <p:cNvSpPr txBox="1"/>
          <p:nvPr/>
        </p:nvSpPr>
        <p:spPr>
          <a:xfrm>
            <a:off x="284864" y="6117184"/>
            <a:ext cx="532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(Resp. for the second modality 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C11E3-D4A7-57B6-B4F7-118BB67721BB}"/>
              </a:ext>
            </a:extLst>
          </p:cNvPr>
          <p:cNvSpPr txBox="1"/>
          <p:nvPr/>
        </p:nvSpPr>
        <p:spPr>
          <a:xfrm>
            <a:off x="321118" y="2422781"/>
            <a:ext cx="1660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Jacobian: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23D67-6566-F30C-464A-AB8E295A829B}"/>
              </a:ext>
            </a:extLst>
          </p:cNvPr>
          <p:cNvSpPr txBox="1"/>
          <p:nvPr/>
        </p:nvSpPr>
        <p:spPr>
          <a:xfrm>
            <a:off x="284864" y="3841229"/>
            <a:ext cx="2826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Pull-back metric: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656AC-C105-3533-6BE4-5B9ED4295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700" y="2664869"/>
            <a:ext cx="3797300" cy="11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41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5FF44-9520-53F0-565A-88B726664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50A8-13F8-2CC7-C699-F69D3304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43" y="185358"/>
            <a:ext cx="10300657" cy="132556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Riemannian Geometry of Spatial </a:t>
            </a:r>
            <a:r>
              <a:rPr lang="en-US" dirty="0" err="1">
                <a:solidFill>
                  <a:schemeClr val="accent4"/>
                </a:solidFill>
              </a:rPr>
              <a:t>Multiomics</a:t>
            </a:r>
            <a:endParaRPr lang="en-US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C200EB78-D690-1617-BCEE-0C5702ECE2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8400" y="1510921"/>
                <a:ext cx="11653600" cy="378341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Now, the metrics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4"/>
                    </a:solidFill>
                  </a:rPr>
                  <a:t>“pull-back”</a:t>
                </a:r>
                <a:r>
                  <a:rPr lang="en-US" dirty="0"/>
                  <a:t> the </a:t>
                </a:r>
                <a:r>
                  <a:rPr lang="en-US" dirty="0">
                    <a:solidFill>
                      <a:schemeClr val="accent4"/>
                    </a:solidFill>
                  </a:rPr>
                  <a:t>intrinsic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4"/>
                    </a:solidFill>
                  </a:rPr>
                  <a:t>geometry</a:t>
                </a:r>
                <a:r>
                  <a:rPr lang="en-US" dirty="0"/>
                  <a:t> of each spatial modality onto the </a:t>
                </a:r>
                <a:r>
                  <a:rPr lang="en-US" i="1" u="sng" dirty="0">
                    <a:solidFill>
                      <a:schemeClr val="accent4"/>
                    </a:solidFill>
                  </a:rPr>
                  <a:t>common</a:t>
                </a:r>
                <a:r>
                  <a:rPr lang="en-US" dirty="0"/>
                  <a:t> and </a:t>
                </a:r>
                <a:r>
                  <a:rPr lang="en-US" i="1" u="sng" dirty="0">
                    <a:solidFill>
                      <a:schemeClr val="accent4"/>
                    </a:solidFill>
                  </a:rPr>
                  <a:t>comparable</a:t>
                </a:r>
                <a:r>
                  <a:rPr lang="en-US" dirty="0"/>
                  <a:t> spatial base E!</a:t>
                </a:r>
              </a:p>
              <a:p>
                <a:r>
                  <a:rPr lang="en-US" dirty="0"/>
                  <a:t>This </a:t>
                </a:r>
                <a:r>
                  <a:rPr lang="en-US" dirty="0">
                    <a:solidFill>
                      <a:schemeClr val="accent4"/>
                    </a:solidFill>
                  </a:rPr>
                  <a:t>Riemannian metric</a:t>
                </a:r>
                <a:r>
                  <a:rPr lang="en-US" dirty="0"/>
                  <a:t> induces a deformed coordinate grid, warping space respecting the intrinsic geometry of the modality-manifolds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C200EB78-D690-1617-BCEE-0C5702ECE2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8400" y="1510921"/>
                <a:ext cx="11653600" cy="3783411"/>
              </a:xfrm>
              <a:blipFill>
                <a:blip r:embed="rId2"/>
                <a:stretch>
                  <a:fillRect l="-871" t="-3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08A831F-5CA8-9DFE-2C29-1896CC5776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59" t="15521" r="7530" b="3563"/>
          <a:stretch>
            <a:fillRect/>
          </a:stretch>
        </p:blipFill>
        <p:spPr>
          <a:xfrm rot="10800000">
            <a:off x="3455120" y="3382919"/>
            <a:ext cx="3345801" cy="341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92A50-3BCB-D554-9FF9-70C7014518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11" r="57595" b="6070"/>
          <a:stretch>
            <a:fillRect/>
          </a:stretch>
        </p:blipFill>
        <p:spPr>
          <a:xfrm rot="10800000">
            <a:off x="183478" y="3614446"/>
            <a:ext cx="3210482" cy="2948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4D9FD4-F2A0-568E-E581-45FD0064AF18}"/>
                  </a:ext>
                </a:extLst>
              </p:cNvPr>
              <p:cNvSpPr txBox="1"/>
              <p:nvPr/>
            </p:nvSpPr>
            <p:spPr>
              <a:xfrm>
                <a:off x="6862079" y="4027063"/>
                <a:ext cx="539107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MGW deformation lattice on the</a:t>
                </a:r>
              </a:p>
              <a:p>
                <a:r>
                  <a:rPr lang="en-US" sz="2800" i="1" dirty="0">
                    <a:solidFill>
                      <a:srgbClr val="92D050"/>
                    </a:solidFill>
                  </a:rPr>
                  <a:t>“</a:t>
                </a:r>
                <a:r>
                  <a:rPr lang="en-US" sz="2800" i="1" dirty="0" err="1">
                    <a:solidFill>
                      <a:srgbClr val="92D050"/>
                    </a:solidFill>
                  </a:rPr>
                  <a:t>mousetric</a:t>
                </a:r>
                <a:r>
                  <a:rPr lang="en-US" sz="2800" i="1" dirty="0">
                    <a:solidFill>
                      <a:srgbClr val="92D050"/>
                    </a:solidFill>
                  </a:rPr>
                  <a:t> tensors”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4D9FD4-F2A0-568E-E581-45FD0064A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079" y="4027063"/>
                <a:ext cx="5391079" cy="954107"/>
              </a:xfrm>
              <a:prstGeom prst="rect">
                <a:avLst/>
              </a:prstGeom>
              <a:blipFill>
                <a:blip r:embed="rId4"/>
                <a:stretch>
                  <a:fillRect l="-2353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228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D5F72-963B-38C5-11CB-DB3974F16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28C36-0482-77A5-0F31-E742B7DC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44" y="185358"/>
            <a:ext cx="5856672" cy="132556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Riemannian Geodesics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720482C-257B-C328-C332-CD5C31A66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40" y="871538"/>
            <a:ext cx="7545551" cy="59864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We use the metric to compute </a:t>
            </a:r>
            <a:r>
              <a:rPr lang="en-US" dirty="0">
                <a:solidFill>
                  <a:schemeClr val="accent4"/>
                </a:solidFill>
              </a:rPr>
              <a:t>geodesics</a:t>
            </a:r>
            <a:r>
              <a:rPr lang="en-US" dirty="0"/>
              <a:t> between each pair of points: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CAF4E4-5C5F-4E9F-1189-A1E98192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98" y="2518740"/>
            <a:ext cx="7499393" cy="1001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07DC7-0390-2113-6B81-DC2D19594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02" y="3662351"/>
            <a:ext cx="2311400" cy="44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119D28-0928-B052-BDF4-2E2C2D21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094"/>
          <a:stretch>
            <a:fillRect/>
          </a:stretch>
        </p:blipFill>
        <p:spPr>
          <a:xfrm rot="10800000">
            <a:off x="10077503" y="413211"/>
            <a:ext cx="2046563" cy="1986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A24170-A260-EB6E-32FF-750348970E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094"/>
          <a:stretch>
            <a:fillRect/>
          </a:stretch>
        </p:blipFill>
        <p:spPr>
          <a:xfrm rot="10800000">
            <a:off x="8061061" y="447095"/>
            <a:ext cx="1901401" cy="18451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72C662-6014-FC93-9EB8-0ED879202342}"/>
                  </a:ext>
                </a:extLst>
              </p:cNvPr>
              <p:cNvSpPr txBox="1"/>
              <p:nvPr/>
            </p:nvSpPr>
            <p:spPr>
              <a:xfrm>
                <a:off x="8776076" y="2332991"/>
                <a:ext cx="6110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72C662-6014-FC93-9EB8-0ED879202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6076" y="2332991"/>
                <a:ext cx="611065" cy="492443"/>
              </a:xfrm>
              <a:prstGeom prst="rect">
                <a:avLst/>
              </a:prstGeom>
              <a:blipFill>
                <a:blip r:embed="rId6"/>
                <a:stretch>
                  <a:fillRect l="-16327" t="-2500" r="-40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E46F29-A160-DEBC-792E-59E4A198B8DD}"/>
                  </a:ext>
                </a:extLst>
              </p:cNvPr>
              <p:cNvSpPr txBox="1"/>
              <p:nvPr/>
            </p:nvSpPr>
            <p:spPr>
              <a:xfrm>
                <a:off x="10870619" y="2438245"/>
                <a:ext cx="566886" cy="501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E46F29-A160-DEBC-792E-59E4A198B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619" y="2438245"/>
                <a:ext cx="566886" cy="501291"/>
              </a:xfrm>
              <a:prstGeom prst="rect">
                <a:avLst/>
              </a:prstGeom>
              <a:blipFill>
                <a:blip r:embed="rId7"/>
                <a:stretch>
                  <a:fillRect l="-15217" t="-2500" r="-652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B365D32-E804-9BF6-7BD5-6E7E6DEC386E}"/>
              </a:ext>
            </a:extLst>
          </p:cNvPr>
          <p:cNvSpPr txBox="1"/>
          <p:nvPr/>
        </p:nvSpPr>
        <p:spPr>
          <a:xfrm>
            <a:off x="8832611" y="2967876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Riemannian Geodesics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FCBBB-88BD-0D3C-8676-CA68DF7A3CC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868" r="11021" b="2501"/>
          <a:stretch>
            <a:fillRect/>
          </a:stretch>
        </p:blipFill>
        <p:spPr>
          <a:xfrm>
            <a:off x="5363154" y="3508185"/>
            <a:ext cx="6825844" cy="3187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F701D1-9BAA-06F1-D185-C64FE7E60A4E}"/>
              </a:ext>
            </a:extLst>
          </p:cNvPr>
          <p:cNvSpPr txBox="1"/>
          <p:nvPr/>
        </p:nvSpPr>
        <p:spPr>
          <a:xfrm>
            <a:off x="5732528" y="6510583"/>
            <a:ext cx="2801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Identity (Euclidean) metric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66C308-008E-D390-549E-DC7108B631D4}"/>
              </a:ext>
            </a:extLst>
          </p:cNvPr>
          <p:cNvSpPr txBox="1"/>
          <p:nvPr/>
        </p:nvSpPr>
        <p:spPr>
          <a:xfrm>
            <a:off x="9387141" y="6510583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MGW Riemannian metric</a:t>
            </a:r>
          </a:p>
        </p:txBody>
      </p:sp>
    </p:spTree>
    <p:extLst>
      <p:ext uri="{BB962C8B-B14F-4D97-AF65-F5344CB8AC3E}">
        <p14:creationId xmlns:p14="http://schemas.microsoft.com/office/powerpoint/2010/main" val="3526313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B6D06-9DC6-6B0F-AD02-62E5737FC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BA8F-A957-E796-5C4D-9507C8FA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44" y="185358"/>
            <a:ext cx="5856672" cy="132556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Riemannian Geodesics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2BF4C0B-BA6E-5E0F-EF6C-DC909F04C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40" y="871538"/>
            <a:ext cx="7545551" cy="59864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final step of MGW is </a:t>
            </a:r>
            <a:r>
              <a:rPr lang="en-US" dirty="0">
                <a:solidFill>
                  <a:schemeClr val="accent4"/>
                </a:solidFill>
              </a:rPr>
              <a:t>Gromov-Wasserstein Optimal Transport </a:t>
            </a:r>
            <a:r>
              <a:rPr lang="en-US" dirty="0"/>
              <a:t>on the (Riemannian) </a:t>
            </a:r>
            <a:r>
              <a:rPr lang="en-US" dirty="0">
                <a:solidFill>
                  <a:schemeClr val="accent4"/>
                </a:solidFill>
              </a:rPr>
              <a:t>geodesic distances: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AD38DA-0712-1299-6F3F-92FBD9530C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94"/>
          <a:stretch>
            <a:fillRect/>
          </a:stretch>
        </p:blipFill>
        <p:spPr>
          <a:xfrm rot="10800000">
            <a:off x="3014363" y="3880549"/>
            <a:ext cx="2046563" cy="1986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9BE718-D040-88FE-CC02-2F139727E8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94"/>
          <a:stretch>
            <a:fillRect/>
          </a:stretch>
        </p:blipFill>
        <p:spPr>
          <a:xfrm rot="10800000">
            <a:off x="997921" y="3914433"/>
            <a:ext cx="1901401" cy="1845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F8B89-63E1-4AE6-D3FD-DE45B1BA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78" y="2669792"/>
            <a:ext cx="9395438" cy="9652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113023-8F17-32E5-2751-003A09C34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481" y="3914434"/>
            <a:ext cx="4644800" cy="20130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4411E1-BB23-E64F-D1B6-C130230125D0}"/>
                  </a:ext>
                </a:extLst>
              </p:cNvPr>
              <p:cNvSpPr txBox="1"/>
              <p:nvPr/>
            </p:nvSpPr>
            <p:spPr>
              <a:xfrm>
                <a:off x="1712936" y="5800329"/>
                <a:ext cx="6110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4411E1-BB23-E64F-D1B6-C13023012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936" y="5800329"/>
                <a:ext cx="611065" cy="492443"/>
              </a:xfrm>
              <a:prstGeom prst="rect">
                <a:avLst/>
              </a:prstGeom>
              <a:blipFill>
                <a:blip r:embed="rId6"/>
                <a:stretch>
                  <a:fillRect l="-14286" r="-612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2C7065-AAE1-8258-0BB6-57D7AACC899B}"/>
                  </a:ext>
                </a:extLst>
              </p:cNvPr>
              <p:cNvSpPr txBox="1"/>
              <p:nvPr/>
            </p:nvSpPr>
            <p:spPr>
              <a:xfrm>
                <a:off x="3807479" y="5905583"/>
                <a:ext cx="566886" cy="501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2C7065-AAE1-8258-0BB6-57D7AACC8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479" y="5905583"/>
                <a:ext cx="566886" cy="501291"/>
              </a:xfrm>
              <a:prstGeom prst="rect">
                <a:avLst/>
              </a:prstGeom>
              <a:blipFill>
                <a:blip r:embed="rId7"/>
                <a:stretch>
                  <a:fillRect l="-17778" t="-2500" r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0146E8-FD8B-C3BA-1BEE-E685A426F32A}"/>
                  </a:ext>
                </a:extLst>
              </p:cNvPr>
              <p:cNvSpPr txBox="1"/>
              <p:nvPr/>
            </p:nvSpPr>
            <p:spPr>
              <a:xfrm>
                <a:off x="9286866" y="5818088"/>
                <a:ext cx="3654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0146E8-FD8B-C3BA-1BEE-E685A426F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866" y="5818088"/>
                <a:ext cx="365485" cy="492443"/>
              </a:xfrm>
              <a:prstGeom prst="rect">
                <a:avLst/>
              </a:prstGeom>
              <a:blipFill>
                <a:blip r:embed="rId8"/>
                <a:stretch>
                  <a:fillRect l="-17241" r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C3E15D1-91B4-09A8-C701-FE77531401DC}"/>
              </a:ext>
            </a:extLst>
          </p:cNvPr>
          <p:cNvSpPr txBox="1"/>
          <p:nvPr/>
        </p:nvSpPr>
        <p:spPr>
          <a:xfrm>
            <a:off x="1769471" y="6435214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Riemannian Geodesics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B572FF-3FC5-8B4E-7C64-E222ED170F13}"/>
              </a:ext>
            </a:extLst>
          </p:cNvPr>
          <p:cNvSpPr txBox="1"/>
          <p:nvPr/>
        </p:nvSpPr>
        <p:spPr>
          <a:xfrm>
            <a:off x="8799436" y="6435214"/>
            <a:ext cx="167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MGW Coupling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69DD55-0A14-9D13-F510-30F31599F236}"/>
              </a:ext>
            </a:extLst>
          </p:cNvPr>
          <p:cNvCxnSpPr>
            <a:cxnSpLocks/>
          </p:cNvCxnSpPr>
          <p:nvPr/>
        </p:nvCxnSpPr>
        <p:spPr>
          <a:xfrm>
            <a:off x="5176434" y="6509723"/>
            <a:ext cx="1352382" cy="0"/>
          </a:xfrm>
          <a:prstGeom prst="straightConnector1">
            <a:avLst/>
          </a:prstGeom>
          <a:ln w="76200"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2520B5-05DC-E9B1-9FEE-2839C63BD84A}"/>
              </a:ext>
            </a:extLst>
          </p:cNvPr>
          <p:cNvCxnSpPr>
            <a:cxnSpLocks/>
          </p:cNvCxnSpPr>
          <p:nvPr/>
        </p:nvCxnSpPr>
        <p:spPr>
          <a:xfrm>
            <a:off x="5419809" y="5747723"/>
            <a:ext cx="1352382" cy="0"/>
          </a:xfrm>
          <a:prstGeom prst="straightConnector1">
            <a:avLst/>
          </a:prstGeom>
          <a:ln w="76200"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996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FFF87A-8408-00ED-C1C8-FBC7FAD306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4" t="1" r="941" b="1611"/>
          <a:stretch>
            <a:fillRect/>
          </a:stretch>
        </p:blipFill>
        <p:spPr>
          <a:xfrm>
            <a:off x="491761" y="449442"/>
            <a:ext cx="6291262" cy="5959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A5360-7FE3-B162-8A88-4F70AC226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692" y="405434"/>
            <a:ext cx="4506547" cy="60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89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A3513-C992-30F5-E7F1-8571F3807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853FF-0D74-E5B2-CB76-D6D63CAA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608034"/>
            <a:ext cx="7277099" cy="3249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681A3-9417-FE98-6A50-E81080A98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99" y="292929"/>
            <a:ext cx="12297090" cy="890834"/>
          </a:xfrm>
        </p:spPr>
        <p:txBody>
          <a:bodyPr>
            <a:noAutofit/>
          </a:bodyPr>
          <a:lstStyle/>
          <a:p>
            <a:r>
              <a:rPr lang="en-US" sz="3600" b="1" dirty="0">
                <a:ea typeface="+mj-lt"/>
                <a:cs typeface="+mj-lt"/>
              </a:rPr>
              <a:t>Measurements and sequencing extend</a:t>
            </a:r>
            <a:br>
              <a:rPr lang="en-US" sz="3600" b="1" dirty="0">
                <a:ea typeface="+mj-lt"/>
                <a:cs typeface="+mj-lt"/>
              </a:rPr>
            </a:br>
            <a:r>
              <a:rPr lang="en-US" sz="3600" b="1" dirty="0">
                <a:ea typeface="+mj-lt"/>
                <a:cs typeface="+mj-lt"/>
              </a:rPr>
              <a:t> to many modality axes!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283E54-DA5E-6260-1B71-1BC657E8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D84E-C728-5B4E-95E6-87AF6A2F2448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2B14E1-4E02-C769-BC0D-53A643025782}"/>
              </a:ext>
            </a:extLst>
          </p:cNvPr>
          <p:cNvSpPr txBox="1"/>
          <p:nvPr/>
        </p:nvSpPr>
        <p:spPr>
          <a:xfrm>
            <a:off x="707892" y="1513719"/>
            <a:ext cx="10776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No cell is just its transcription; </a:t>
            </a:r>
            <a:r>
              <a:rPr lang="en-US" sz="2400" dirty="0"/>
              <a:t>cells are </a:t>
            </a:r>
            <a:r>
              <a:rPr lang="en-US" sz="2400" dirty="0">
                <a:solidFill>
                  <a:schemeClr val="accent4"/>
                </a:solidFill>
              </a:rPr>
              <a:t>inherently multimodal!</a:t>
            </a:r>
          </a:p>
          <a:p>
            <a:endParaRPr lang="en-US" sz="2400" dirty="0"/>
          </a:p>
          <a:p>
            <a:r>
              <a:rPr lang="en-US" sz="2400" dirty="0"/>
              <a:t>Characterizing the </a:t>
            </a:r>
            <a:r>
              <a:rPr lang="en-US" sz="2400" dirty="0">
                <a:solidFill>
                  <a:schemeClr val="accent4"/>
                </a:solidFill>
              </a:rPr>
              <a:t>mapping</a:t>
            </a:r>
            <a:r>
              <a:rPr lang="en-US" sz="2400" dirty="0"/>
              <a:t> between </a:t>
            </a:r>
            <a:r>
              <a:rPr lang="en-US" sz="2400" dirty="0">
                <a:solidFill>
                  <a:schemeClr val="accent4"/>
                </a:solidFill>
              </a:rPr>
              <a:t>modalities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pPr algn="ctr"/>
            <a:r>
              <a:rPr lang="en-US" sz="2400" i="1" dirty="0"/>
              <a:t>Genomics → Epigenomics → Transcriptomics → Proteomics → Metabolomics</a:t>
            </a:r>
          </a:p>
          <a:p>
            <a:pPr algn="ctr"/>
            <a:endParaRPr lang="en-US" sz="2400" dirty="0"/>
          </a:p>
          <a:p>
            <a:r>
              <a:rPr lang="en-US" sz="2400" dirty="0"/>
              <a:t>is one of the </a:t>
            </a:r>
            <a:r>
              <a:rPr lang="en-US" sz="2400" dirty="0">
                <a:solidFill>
                  <a:schemeClr val="accent4"/>
                </a:solidFill>
              </a:rPr>
              <a:t>key questions </a:t>
            </a:r>
            <a:r>
              <a:rPr lang="en-US" sz="2400" dirty="0"/>
              <a:t>in biology! </a:t>
            </a:r>
            <a:endParaRPr lang="en-US" baseline="-25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6978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A305C-6ACE-1247-D6BF-5B11F21DF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A955-FF6D-0EED-D01E-A4B51CA8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87" y="-118534"/>
            <a:ext cx="1677622" cy="132556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MGW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8A4552F-A4D3-DCC7-BED7-9997A7ECE2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1398" y="4789289"/>
                <a:ext cx="11064213" cy="21731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800" dirty="0"/>
                  <a:t>One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intrinsic objective</a:t>
                </a:r>
                <a:r>
                  <a:rPr lang="en-US" sz="2800" dirty="0"/>
                  <a:t>,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800" dirty="0"/>
                  <a:t>for arbitrary (</a:t>
                </a:r>
                <a:r>
                  <a:rPr lang="en-US" sz="2800" u="sng" dirty="0">
                    <a:solidFill>
                      <a:schemeClr val="accent4"/>
                    </a:solidFill>
                  </a:rPr>
                  <a:t>smooth</a:t>
                </a:r>
                <a:r>
                  <a:rPr lang="en-US" sz="2800" dirty="0"/>
                  <a:t>) modalities! </a:t>
                </a:r>
              </a:p>
              <a:p>
                <a:pPr lvl="1"/>
                <a:r>
                  <a:rPr lang="en-US" sz="2800" dirty="0">
                    <a:solidFill>
                      <a:schemeClr val="accent4"/>
                    </a:solidFill>
                  </a:rPr>
                  <a:t>Theoretical invariances </a:t>
                </a:r>
                <a:r>
                  <a:rPr lang="en-US" sz="2800" dirty="0"/>
                  <a:t>to non-intrinsic coordinate transformations </a:t>
                </a:r>
                <a:r>
                  <a:rPr lang="en-US" sz="3200" dirty="0"/>
                  <a:t>[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Supplement Prop.1 &amp; Prop.2</a:t>
                </a:r>
                <a:r>
                  <a:rPr lang="en-US" sz="3200" dirty="0"/>
                  <a:t>]</a:t>
                </a:r>
              </a:p>
              <a:p>
                <a:pPr lvl="1"/>
                <a:r>
                  <a:rPr lang="en-US" sz="2800" dirty="0"/>
                  <a:t>No objective hyperparameters! Don’t need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800" dirty="0"/>
                  <a:t> of FGW.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8A4552F-A4D3-DCC7-BED7-9997A7ECE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98" y="4789289"/>
                <a:ext cx="11064213" cy="2173156"/>
              </a:xfrm>
              <a:prstGeom prst="rect">
                <a:avLst/>
              </a:prstGeom>
              <a:blipFill>
                <a:blip r:embed="rId3"/>
                <a:stretch>
                  <a:fillRect t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29A5AE5-7306-3A40-44BB-781574C141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0" r="2508"/>
          <a:stretch>
            <a:fillRect/>
          </a:stretch>
        </p:blipFill>
        <p:spPr>
          <a:xfrm>
            <a:off x="730458" y="982133"/>
            <a:ext cx="10731083" cy="35715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0430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353AE-4883-3D17-F694-AA02BBCBD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C0E2-3558-A5E9-782C-A77262842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68" y="-22973"/>
            <a:ext cx="1170146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Spatiotemporal Mouse Embryogenesis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3E4F7B-CB51-6DCE-C1A1-30AA1F58F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492" y="1030552"/>
            <a:ext cx="8191500" cy="3366006"/>
          </a:xfrm>
          <a:prstGeom prst="rect">
            <a:avLst/>
          </a:prstGeom>
          <a:ln>
            <a:noFill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560F74-2FFB-54E8-7971-AACF809CA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7658"/>
            <a:ext cx="3500439" cy="2868586"/>
          </a:xfrm>
        </p:spPr>
        <p:txBody>
          <a:bodyPr>
            <a:normAutofit/>
          </a:bodyPr>
          <a:lstStyle/>
          <a:p>
            <a:r>
              <a:rPr lang="en-US" sz="2400" dirty="0"/>
              <a:t>Convert unimodal mouse spatiotemporal transcriptomics dataset [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Chen et al. 2022</a:t>
            </a:r>
            <a:r>
              <a:rPr lang="en-US" sz="2400" dirty="0"/>
              <a:t>] to “multi-modal:”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chemeClr val="accent4"/>
                </a:solidFill>
              </a:rPr>
              <a:t>No cross-dataset expression distances!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CE7D6-B749-B6A5-DB6E-4A6B3B436D2C}"/>
              </a:ext>
            </a:extLst>
          </p:cNvPr>
          <p:cNvSpPr txBox="1">
            <a:spLocks/>
          </p:cNvSpPr>
          <p:nvPr/>
        </p:nvSpPr>
        <p:spPr>
          <a:xfrm>
            <a:off x="0" y="4556871"/>
            <a:ext cx="11272838" cy="2367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Ablation against GW-based multi-modal approaches [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Demetci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, et al. JCB, (Nov. 2022), Klein, et al. Nat. Met., (2025)]</a:t>
            </a:r>
            <a:r>
              <a:rPr lang="en-US" sz="2400" dirty="0"/>
              <a:t>:</a:t>
            </a:r>
          </a:p>
          <a:p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MGW achieves high </a:t>
            </a:r>
            <a:r>
              <a:rPr lang="en-US" dirty="0">
                <a:solidFill>
                  <a:schemeClr val="accent4"/>
                </a:solidFill>
              </a:rPr>
              <a:t>spatial</a:t>
            </a:r>
            <a:r>
              <a:rPr lang="en-US" dirty="0"/>
              <a:t> </a:t>
            </a:r>
            <a:r>
              <a:rPr lang="en-US" dirty="0">
                <a:solidFill>
                  <a:schemeClr val="accent4"/>
                </a:solidFill>
              </a:rPr>
              <a:t>realism</a:t>
            </a:r>
            <a:r>
              <a:rPr lang="en-US" dirty="0"/>
              <a:t> while simultaneously </a:t>
            </a:r>
            <a:r>
              <a:rPr lang="en-US" dirty="0">
                <a:solidFill>
                  <a:schemeClr val="accent4"/>
                </a:solidFill>
              </a:rPr>
              <a:t>accurate</a:t>
            </a:r>
            <a:r>
              <a:rPr lang="en-US" dirty="0"/>
              <a:t> with respect to the </a:t>
            </a:r>
            <a:r>
              <a:rPr lang="en-US" dirty="0">
                <a:solidFill>
                  <a:schemeClr val="accent4"/>
                </a:solidFill>
              </a:rPr>
              <a:t>ground-truth expression </a:t>
            </a:r>
            <a:r>
              <a:rPr lang="en-US" dirty="0"/>
              <a:t>and </a:t>
            </a:r>
            <a:r>
              <a:rPr lang="en-US" dirty="0">
                <a:solidFill>
                  <a:schemeClr val="accent4"/>
                </a:solidFill>
              </a:rPr>
              <a:t>cell-type annotations </a:t>
            </a:r>
            <a:r>
              <a:rPr lang="en-US" dirty="0"/>
              <a:t>[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Chen et al. 2022</a:t>
            </a:r>
            <a:r>
              <a:rPr lang="en-US" dirty="0"/>
              <a:t>].</a:t>
            </a:r>
            <a:endParaRPr lang="en-US" dirty="0">
              <a:solidFill>
                <a:schemeClr val="accent4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chemeClr val="accent4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D2ECF-E2EB-FED1-7457-2AA2FD0705D3}"/>
              </a:ext>
            </a:extLst>
          </p:cNvPr>
          <p:cNvSpPr/>
          <p:nvPr/>
        </p:nvSpPr>
        <p:spPr>
          <a:xfrm>
            <a:off x="3968977" y="1130565"/>
            <a:ext cx="299658" cy="257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E27FA-5BF3-2690-75B3-E000DBB62941}"/>
              </a:ext>
            </a:extLst>
          </p:cNvPr>
          <p:cNvSpPr/>
          <p:nvPr/>
        </p:nvSpPr>
        <p:spPr>
          <a:xfrm>
            <a:off x="7755664" y="1130565"/>
            <a:ext cx="299658" cy="257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B7EF9-3379-D25F-C037-C88F7F4ECC1D}"/>
              </a:ext>
            </a:extLst>
          </p:cNvPr>
          <p:cNvSpPr/>
          <p:nvPr/>
        </p:nvSpPr>
        <p:spPr>
          <a:xfrm>
            <a:off x="9080988" y="1169481"/>
            <a:ext cx="299658" cy="257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07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7B669-CDBC-2425-4B13-D628CAB70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EA54A-51BB-99AB-F590-210B92CB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D84E-C728-5B4E-95E6-87AF6A2F2448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F8ED5AF-59CB-AC4D-0655-BEBA736D620F}"/>
              </a:ext>
            </a:extLst>
          </p:cNvPr>
          <p:cNvSpPr txBox="1">
            <a:spLocks/>
          </p:cNvSpPr>
          <p:nvPr/>
        </p:nvSpPr>
        <p:spPr>
          <a:xfrm>
            <a:off x="285491" y="203017"/>
            <a:ext cx="83102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4"/>
                </a:solidFill>
                <a:ea typeface="+mj-lt"/>
                <a:cs typeface="+mj-lt"/>
              </a:rPr>
              <a:t>Spatial Metabolomics-Transcriptomics </a:t>
            </a:r>
          </a:p>
          <a:p>
            <a:r>
              <a:rPr lang="en-US" sz="4000" dirty="0">
                <a:solidFill>
                  <a:schemeClr val="accent4"/>
                </a:solidFill>
                <a:ea typeface="+mj-lt"/>
                <a:cs typeface="+mj-lt"/>
              </a:rPr>
              <a:t>(Human Striatum)</a:t>
            </a:r>
            <a:endParaRPr lang="en-US" sz="4000" i="1" dirty="0">
              <a:solidFill>
                <a:schemeClr val="accent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7A2D2-21D5-B235-B7E5-D41F504E07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8" r="77874" b="52707"/>
          <a:stretch>
            <a:fillRect/>
          </a:stretch>
        </p:blipFill>
        <p:spPr>
          <a:xfrm>
            <a:off x="8868866" y="1308"/>
            <a:ext cx="3228813" cy="3054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63F3C-5F6D-D972-5A4D-26149FBBD7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67"/>
          <a:stretch>
            <a:fillRect/>
          </a:stretch>
        </p:blipFill>
        <p:spPr>
          <a:xfrm rot="10800000">
            <a:off x="9371235" y="3645662"/>
            <a:ext cx="2635067" cy="18688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1C9493-9C55-BC90-3B43-460C447ED1A3}"/>
              </a:ext>
            </a:extLst>
          </p:cNvPr>
          <p:cNvSpPr/>
          <p:nvPr/>
        </p:nvSpPr>
        <p:spPr>
          <a:xfrm>
            <a:off x="8816596" y="122753"/>
            <a:ext cx="507529" cy="496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7556D-0431-5EEB-60B0-6EA10BB3B558}"/>
              </a:ext>
            </a:extLst>
          </p:cNvPr>
          <p:cNvSpPr txBox="1"/>
          <p:nvPr/>
        </p:nvSpPr>
        <p:spPr>
          <a:xfrm>
            <a:off x="9279856" y="2870140"/>
            <a:ext cx="2912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Visium</a:t>
            </a:r>
            <a:endParaRPr lang="en-US" sz="2400" dirty="0"/>
          </a:p>
          <a:p>
            <a:pPr algn="ctr"/>
            <a:r>
              <a:rPr lang="en-US" sz="1600" dirty="0"/>
              <a:t>Annotated labels [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Vicari, ’23</a:t>
            </a:r>
            <a:r>
              <a:rPr lang="en-US" sz="1600" dirty="0"/>
              <a:t>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C5801-1454-8BA0-DF74-F920C81A4E33}"/>
              </a:ext>
            </a:extLst>
          </p:cNvPr>
          <p:cNvSpPr txBox="1"/>
          <p:nvPr/>
        </p:nvSpPr>
        <p:spPr>
          <a:xfrm>
            <a:off x="9371235" y="5515267"/>
            <a:ext cx="28178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MALDI MSI </a:t>
            </a:r>
          </a:p>
          <a:p>
            <a:pPr algn="ctr"/>
            <a:r>
              <a:rPr lang="en-US" sz="1600" dirty="0"/>
              <a:t>Doubly derivatized dopamine,</a:t>
            </a:r>
          </a:p>
          <a:p>
            <a:pPr algn="ctr"/>
            <a:r>
              <a:rPr lang="en-US" sz="1600" dirty="0"/>
              <a:t> m/z=674.286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CFA31C4-E602-7B07-5049-053BCDAA8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9" y="1628027"/>
            <a:ext cx="9358835" cy="484134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Dopamine prediction task </a:t>
            </a:r>
            <a:r>
              <a:rPr lang="en-US" sz="2400" dirty="0"/>
              <a:t>of striatum [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Vicari, ’23</a:t>
            </a:r>
            <a:r>
              <a:rPr lang="en-US" sz="2400" dirty="0"/>
              <a:t>]:</a:t>
            </a:r>
          </a:p>
          <a:p>
            <a:pPr marL="457200" lvl="1" indent="0" algn="ctr">
              <a:buNone/>
            </a:pPr>
            <a:r>
              <a:rPr lang="en-US" dirty="0"/>
              <a:t>Metabolomic (MALDI-MSI) x transcriptomic (</a:t>
            </a:r>
            <a:r>
              <a:rPr lang="en-US" dirty="0" err="1"/>
              <a:t>Visium</a:t>
            </a:r>
            <a:r>
              <a:rPr lang="en-US" dirty="0"/>
              <a:t>) modalities with “ground-truth” dopamine-high neurons [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Vicari, ’23</a:t>
            </a:r>
            <a:r>
              <a:rPr lang="en-US" dirty="0"/>
              <a:t>]  and dopaminergic metabolites (incl. DA single, DA double, 3MT)</a:t>
            </a:r>
          </a:p>
          <a:p>
            <a:endParaRPr lang="en-US" sz="2400" dirty="0"/>
          </a:p>
          <a:p>
            <a:r>
              <a:rPr lang="en-US" sz="2400" dirty="0"/>
              <a:t>Align [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MGW, Spatial GW, SCOTv1, SCOTv2,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moscot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Translation, PASTE2</a:t>
            </a:r>
            <a:r>
              <a:rPr lang="en-US" sz="2400" dirty="0"/>
              <a:t>], and perform </a:t>
            </a:r>
            <a:r>
              <a:rPr lang="en-US" sz="2400" dirty="0">
                <a:solidFill>
                  <a:schemeClr val="accent4"/>
                </a:solidFill>
              </a:rPr>
              <a:t>barycentric projection</a:t>
            </a:r>
            <a:r>
              <a:rPr lang="en-US" sz="2400" dirty="0"/>
              <a:t> to transfer all </a:t>
            </a:r>
            <a:r>
              <a:rPr lang="en-US" sz="2400" dirty="0">
                <a:solidFill>
                  <a:schemeClr val="accent4"/>
                </a:solidFill>
              </a:rPr>
              <a:t>metabolites</a:t>
            </a:r>
            <a:r>
              <a:rPr lang="en-US" sz="2400" dirty="0"/>
              <a:t> onto the </a:t>
            </a:r>
            <a:r>
              <a:rPr lang="en-US" sz="2400" dirty="0" err="1">
                <a:solidFill>
                  <a:schemeClr val="accent4"/>
                </a:solidFill>
              </a:rPr>
              <a:t>Visium</a:t>
            </a:r>
            <a:r>
              <a:rPr lang="en-US" sz="2400" dirty="0">
                <a:solidFill>
                  <a:schemeClr val="accent4"/>
                </a:solidFill>
              </a:rPr>
              <a:t> slide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9374E-0CEC-6B67-49DA-E1D78831DA6E}"/>
              </a:ext>
            </a:extLst>
          </p:cNvPr>
          <p:cNvSpPr txBox="1"/>
          <p:nvPr/>
        </p:nvSpPr>
        <p:spPr>
          <a:xfrm>
            <a:off x="185698" y="5226753"/>
            <a:ext cx="263506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After aligning, can “color” each dataset with new modality:</a:t>
            </a:r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C300B7-BC8E-B510-E339-1332070A7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300" y="5255575"/>
            <a:ext cx="5280296" cy="10013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B37F1F-2C6D-3F26-3B29-69944EC6FCC0}"/>
              </a:ext>
            </a:extLst>
          </p:cNvPr>
          <p:cNvSpPr txBox="1"/>
          <p:nvPr/>
        </p:nvSpPr>
        <p:spPr>
          <a:xfrm>
            <a:off x="2654196" y="548698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👉</a:t>
            </a:r>
          </a:p>
        </p:txBody>
      </p:sp>
    </p:spTree>
    <p:extLst>
      <p:ext uri="{BB962C8B-B14F-4D97-AF65-F5344CB8AC3E}">
        <p14:creationId xmlns:p14="http://schemas.microsoft.com/office/powerpoint/2010/main" val="3088555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55E21-53B3-80F1-4B21-EF6F89BD9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F09A14-2E72-1A05-8640-A8ED613A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22C0D84E-C728-5B4E-95E6-87AF6A2F2448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8F65C0A-B337-165B-52EA-46A8DE505020}"/>
              </a:ext>
            </a:extLst>
          </p:cNvPr>
          <p:cNvSpPr txBox="1">
            <a:spLocks/>
          </p:cNvSpPr>
          <p:nvPr/>
        </p:nvSpPr>
        <p:spPr>
          <a:xfrm>
            <a:off x="71521" y="-158251"/>
            <a:ext cx="118572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4"/>
                </a:solidFill>
                <a:ea typeface="+mj-lt"/>
                <a:cs typeface="+mj-lt"/>
              </a:rPr>
              <a:t>Spatial Metabolomics-Transcriptomics (Human Striatum)</a:t>
            </a:r>
            <a:endParaRPr lang="en-US" sz="4000" i="1" dirty="0">
              <a:solidFill>
                <a:schemeClr val="accent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CF697D-1529-E9D5-3954-822435BED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8772"/>
            <a:ext cx="12173046" cy="5069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164C09-36D5-90B4-CFCB-60FB7C8D5F84}"/>
              </a:ext>
            </a:extLst>
          </p:cNvPr>
          <p:cNvSpPr/>
          <p:nvPr/>
        </p:nvSpPr>
        <p:spPr>
          <a:xfrm>
            <a:off x="87013" y="4323386"/>
            <a:ext cx="457589" cy="496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884B33-8FEB-FAFA-1BB5-9ED0ACBD163F}"/>
              </a:ext>
            </a:extLst>
          </p:cNvPr>
          <p:cNvSpPr/>
          <p:nvPr/>
        </p:nvSpPr>
        <p:spPr>
          <a:xfrm>
            <a:off x="49938" y="1761999"/>
            <a:ext cx="457589" cy="496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B0F82E7-3D28-4876-E66A-09992D59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27" y="504530"/>
            <a:ext cx="10433459" cy="484134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Compute how well </a:t>
            </a:r>
            <a:r>
              <a:rPr lang="en-US" sz="2400" dirty="0">
                <a:solidFill>
                  <a:schemeClr val="accent4"/>
                </a:solidFill>
              </a:rPr>
              <a:t>dopaminergic metabolite projection </a:t>
            </a:r>
            <a:r>
              <a:rPr lang="en-US" sz="2400" dirty="0"/>
              <a:t>predicts the </a:t>
            </a:r>
            <a:r>
              <a:rPr lang="en-US" sz="2400" dirty="0">
                <a:solidFill>
                  <a:schemeClr val="accent4"/>
                </a:solidFill>
              </a:rPr>
              <a:t>binary dopamine label</a:t>
            </a:r>
            <a:r>
              <a:rPr lang="en-US" sz="2400" dirty="0"/>
              <a:t> of the </a:t>
            </a:r>
            <a:r>
              <a:rPr lang="en-US" sz="2400" dirty="0" err="1"/>
              <a:t>Visium</a:t>
            </a:r>
            <a:r>
              <a:rPr lang="en-US" sz="2400" dirty="0"/>
              <a:t> via AUPRC and AUROC</a:t>
            </a:r>
          </a:p>
        </p:txBody>
      </p:sp>
    </p:spTree>
    <p:extLst>
      <p:ext uri="{BB962C8B-B14F-4D97-AF65-F5344CB8AC3E}">
        <p14:creationId xmlns:p14="http://schemas.microsoft.com/office/powerpoint/2010/main" val="1080151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73E2C-61F7-D81B-85D9-CDC7B8DA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3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Metabolomics-Transcriptomics Alignment of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Human Clear Cell Renal Cell Carcinoma (</a:t>
            </a:r>
            <a:r>
              <a:rPr lang="en-US" dirty="0" err="1">
                <a:solidFill>
                  <a:schemeClr val="accent4"/>
                </a:solidFill>
              </a:rPr>
              <a:t>ccRCC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4754C-4A49-DCDD-EAE7-E9BDD40E3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942871"/>
            <a:ext cx="6783737" cy="4550004"/>
          </a:xfrm>
        </p:spPr>
        <p:txBody>
          <a:bodyPr>
            <a:noAutofit/>
          </a:bodyPr>
          <a:lstStyle/>
          <a:p>
            <a:r>
              <a:rPr lang="en-US" sz="2300" dirty="0"/>
              <a:t>Evaluated MGW on two tissue slices from </a:t>
            </a:r>
            <a:r>
              <a:rPr lang="en-US" sz="2300" dirty="0" err="1"/>
              <a:t>ccRCC</a:t>
            </a:r>
            <a:r>
              <a:rPr lang="en-US" sz="2300" dirty="0"/>
              <a:t> with </a:t>
            </a:r>
            <a:r>
              <a:rPr lang="en-US" sz="2300" dirty="0">
                <a:solidFill>
                  <a:schemeClr val="accent4"/>
                </a:solidFill>
              </a:rPr>
              <a:t>AFADESI-MSI metabolomics </a:t>
            </a:r>
            <a:r>
              <a:rPr lang="en-US" sz="2300" dirty="0"/>
              <a:t>and </a:t>
            </a:r>
            <a:r>
              <a:rPr lang="en-US" sz="2300" dirty="0">
                <a:solidFill>
                  <a:schemeClr val="accent4"/>
                </a:solidFill>
              </a:rPr>
              <a:t>10X Genomics </a:t>
            </a:r>
            <a:r>
              <a:rPr lang="en-US" sz="2300" dirty="0" err="1">
                <a:solidFill>
                  <a:schemeClr val="accent4"/>
                </a:solidFill>
              </a:rPr>
              <a:t>Visium</a:t>
            </a:r>
            <a:endParaRPr lang="en-US" sz="2300" dirty="0">
              <a:solidFill>
                <a:schemeClr val="accent4"/>
              </a:solidFill>
            </a:endParaRPr>
          </a:p>
          <a:p>
            <a:endParaRPr lang="en-US" sz="2300" dirty="0">
              <a:solidFill>
                <a:schemeClr val="accent4"/>
              </a:solidFill>
            </a:endParaRPr>
          </a:p>
          <a:p>
            <a:r>
              <a:rPr lang="en-US" sz="2300" dirty="0"/>
              <a:t>Outperforms non-OT techniques </a:t>
            </a:r>
            <a:r>
              <a:rPr lang="en-US" sz="2300" dirty="0" err="1"/>
              <a:t>SpatialMeta</a:t>
            </a:r>
            <a:r>
              <a:rPr lang="en-US" sz="2300" dirty="0"/>
              <a:t> [</a:t>
            </a:r>
            <a:r>
              <a:rPr lang="en-US" sz="2300" dirty="0">
                <a:solidFill>
                  <a:schemeClr val="bg2">
                    <a:lumMod val="75000"/>
                  </a:schemeClr>
                </a:solidFill>
              </a:rPr>
              <a:t>Tian, et al. Nat. Comm., (2025)</a:t>
            </a:r>
            <a:r>
              <a:rPr lang="en-US" sz="2300" dirty="0"/>
              <a:t>] and OT-based techniques [</a:t>
            </a:r>
            <a:r>
              <a:rPr lang="en-US" sz="2300" dirty="0">
                <a:solidFill>
                  <a:schemeClr val="bg2">
                    <a:lumMod val="75000"/>
                  </a:schemeClr>
                </a:solidFill>
              </a:rPr>
              <a:t>Demetci et al., 2022a</a:t>
            </a:r>
            <a:r>
              <a:rPr lang="en-US" sz="2300" dirty="0"/>
              <a:t>, </a:t>
            </a:r>
            <a:r>
              <a:rPr lang="en-US" sz="2300" dirty="0">
                <a:solidFill>
                  <a:schemeClr val="bg2">
                    <a:lumMod val="75000"/>
                  </a:schemeClr>
                </a:solidFill>
              </a:rPr>
              <a:t>Demetci et al., 2022b,</a:t>
            </a:r>
            <a:r>
              <a:rPr lang="en-US" sz="2300" dirty="0"/>
              <a:t> </a:t>
            </a:r>
            <a:r>
              <a:rPr lang="en-US" sz="2300" dirty="0">
                <a:solidFill>
                  <a:schemeClr val="bg2">
                    <a:lumMod val="75000"/>
                  </a:schemeClr>
                </a:solidFill>
              </a:rPr>
              <a:t>Klein et al., 2025</a:t>
            </a:r>
            <a:r>
              <a:rPr lang="en-US" sz="2300" dirty="0"/>
              <a:t>], and GW baselines in </a:t>
            </a:r>
            <a:r>
              <a:rPr lang="en-US" sz="2300" dirty="0">
                <a:solidFill>
                  <a:schemeClr val="accent4"/>
                </a:solidFill>
              </a:rPr>
              <a:t>spatial and cluster continuity metrics</a:t>
            </a:r>
          </a:p>
          <a:p>
            <a:endParaRPr lang="en-US" sz="2300" dirty="0"/>
          </a:p>
          <a:p>
            <a:r>
              <a:rPr lang="en-US" sz="2300" dirty="0"/>
              <a:t>Additionally demonstrate MGW on </a:t>
            </a:r>
            <a:r>
              <a:rPr lang="en-US" sz="2300" dirty="0" err="1">
                <a:solidFill>
                  <a:schemeClr val="accent4"/>
                </a:solidFill>
              </a:rPr>
              <a:t>Visium</a:t>
            </a:r>
            <a:r>
              <a:rPr lang="en-US" sz="2300" dirty="0">
                <a:solidFill>
                  <a:schemeClr val="accent4"/>
                </a:solidFill>
              </a:rPr>
              <a:t>-Xenium</a:t>
            </a:r>
            <a:r>
              <a:rPr lang="en-US" sz="2300" dirty="0"/>
              <a:t> alignment of </a:t>
            </a:r>
            <a:r>
              <a:rPr lang="en-US" sz="2300" dirty="0">
                <a:solidFill>
                  <a:schemeClr val="accent4"/>
                </a:solidFill>
              </a:rPr>
              <a:t>Colorectal Cancer </a:t>
            </a:r>
            <a:r>
              <a:rPr lang="en-US" sz="2300" dirty="0"/>
              <a:t>(see paper)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06BD0-AE51-9CE3-56E4-4203CE488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16" y="1690688"/>
            <a:ext cx="5370284" cy="50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8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00155-9B3B-12BD-F97E-C3E34008D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703B-F534-93AD-D639-7830678C0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12" y="-78094"/>
            <a:ext cx="9612488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07D29-2B9D-FB97-DCF8-D11D5866B504}"/>
              </a:ext>
            </a:extLst>
          </p:cNvPr>
          <p:cNvSpPr txBox="1"/>
          <p:nvPr/>
        </p:nvSpPr>
        <p:spPr>
          <a:xfrm>
            <a:off x="3008103" y="3429000"/>
            <a:ext cx="57243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Thank you!</a:t>
            </a:r>
          </a:p>
          <a:p>
            <a:pPr algn="ctr"/>
            <a:r>
              <a:rPr lang="en-US" sz="2400" dirty="0"/>
              <a:t>Code and demos are publicly available at:</a:t>
            </a:r>
          </a:p>
          <a:p>
            <a:pPr algn="ctr"/>
            <a:r>
              <a:rPr lang="en-US" sz="2400" dirty="0"/>
              <a:t> </a:t>
            </a:r>
            <a:r>
              <a:rPr lang="en-US" sz="2400" u="sng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https://github.com/raphael-group/MGW</a:t>
            </a:r>
            <a:endParaRPr lang="en-US" sz="2400" u="sng" dirty="0">
              <a:solidFill>
                <a:schemeClr val="accent4"/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007E95-2498-9D7B-E4D8-9159836A8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D84E-C728-5B4E-95E6-87AF6A2F2448}" type="slidenum">
              <a:rPr lang="en-US" smtClean="0"/>
              <a:t>25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B6EDB1-D9F1-0245-46C7-01198F2F6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689" y="1103561"/>
            <a:ext cx="10493576" cy="3183097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MGW</a:t>
            </a:r>
            <a:r>
              <a:rPr lang="en-US" dirty="0"/>
              <a:t> can be used to align spatial </a:t>
            </a:r>
            <a:r>
              <a:rPr lang="en-US" dirty="0" err="1"/>
              <a:t>multiomic</a:t>
            </a:r>
            <a:r>
              <a:rPr lang="en-US" dirty="0"/>
              <a:t> data with </a:t>
            </a:r>
            <a:r>
              <a:rPr lang="en-US" dirty="0">
                <a:solidFill>
                  <a:schemeClr val="accent4"/>
                </a:solidFill>
              </a:rPr>
              <a:t>neural metric learning </a:t>
            </a:r>
            <a:r>
              <a:rPr lang="en-US" dirty="0"/>
              <a:t>and </a:t>
            </a:r>
            <a:r>
              <a:rPr lang="en-US" dirty="0">
                <a:solidFill>
                  <a:schemeClr val="accent4"/>
                </a:solidFill>
              </a:rPr>
              <a:t>Gromov-Wasserstein Optimal Transport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/>
              <a:t>imple and robust </a:t>
            </a:r>
            <a:r>
              <a:rPr lang="en-US" dirty="0">
                <a:solidFill>
                  <a:srgbClr val="000000"/>
                </a:solidFill>
              </a:rPr>
              <a:t>approach (with strong </a:t>
            </a:r>
            <a:r>
              <a:rPr lang="en-US" dirty="0"/>
              <a:t>theoretical properties) </a:t>
            </a:r>
            <a:r>
              <a:rPr lang="en-US" dirty="0">
                <a:solidFill>
                  <a:srgbClr val="000000"/>
                </a:solidFill>
              </a:rPr>
              <a:t>for aligning spatial data across the </a:t>
            </a:r>
            <a:r>
              <a:rPr lang="en-US" dirty="0" err="1">
                <a:solidFill>
                  <a:schemeClr val="accent4"/>
                </a:solidFill>
              </a:rPr>
              <a:t>multiomic</a:t>
            </a:r>
            <a:r>
              <a:rPr lang="en-US" dirty="0">
                <a:solidFill>
                  <a:schemeClr val="accent4"/>
                </a:solidFill>
              </a:rPr>
              <a:t> universe!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C64DBF2-7369-725C-7B5C-E593CCD973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1315" y="5021778"/>
            <a:ext cx="1465322" cy="146532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5373E61-0AF1-3F84-44A2-66D48899D1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7473" y="5021778"/>
            <a:ext cx="1465322" cy="1465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DAF802-1326-4C15-6840-4F0EDE64DEDA}"/>
              </a:ext>
            </a:extLst>
          </p:cNvPr>
          <p:cNvSpPr txBox="1"/>
          <p:nvPr/>
        </p:nvSpPr>
        <p:spPr>
          <a:xfrm>
            <a:off x="3102974" y="6468189"/>
            <a:ext cx="79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B57BE2-4597-7DC1-381B-CF59907D8487}"/>
              </a:ext>
            </a:extLst>
          </p:cNvPr>
          <p:cNvSpPr txBox="1"/>
          <p:nvPr/>
        </p:nvSpPr>
        <p:spPr>
          <a:xfrm>
            <a:off x="7108496" y="6468189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3435115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4A991-31D3-1FD8-0D00-F87A8CEC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1597AB-2CFD-B278-554E-B4D0DAD2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48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Acknowledgments</a:t>
            </a:r>
          </a:p>
        </p:txBody>
      </p:sp>
      <p:sp>
        <p:nvSpPr>
          <p:cNvPr id="5" name="Raphael Group:…">
            <a:extLst>
              <a:ext uri="{FF2B5EF4-FFF2-40B4-BE49-F238E27FC236}">
                <a16:creationId xmlns:a16="http://schemas.microsoft.com/office/drawing/2014/main" id="{3A96757E-2E24-EEEE-357C-611D77691FD5}"/>
              </a:ext>
            </a:extLst>
          </p:cNvPr>
          <p:cNvSpPr txBox="1"/>
          <p:nvPr/>
        </p:nvSpPr>
        <p:spPr>
          <a:xfrm>
            <a:off x="202221" y="1206685"/>
            <a:ext cx="3055620" cy="4437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spcBef>
                <a:spcPts val="200"/>
              </a:spcBef>
            </a:pPr>
            <a:r>
              <a:rPr sz="2400" b="1" dirty="0"/>
              <a:t>Raphael Group</a:t>
            </a:r>
            <a:endParaRPr lang="en-US" sz="2400" b="1" dirty="0"/>
          </a:p>
          <a:p>
            <a:pPr algn="l">
              <a:spcBef>
                <a:spcPts val="200"/>
              </a:spcBef>
            </a:pPr>
            <a:r>
              <a:rPr lang="en-US" b="1" dirty="0"/>
              <a:t>Prof. Ben Raphael</a:t>
            </a:r>
            <a:endParaRPr lang="en-US" dirty="0"/>
          </a:p>
          <a:p>
            <a:pPr algn="l">
              <a:spcBef>
                <a:spcPts val="200"/>
              </a:spcBef>
            </a:pPr>
            <a:r>
              <a:rPr lang="en-US" dirty="0"/>
              <a:t>Dr. Yihang Shen</a:t>
            </a:r>
          </a:p>
          <a:p>
            <a:pPr algn="l">
              <a:spcBef>
                <a:spcPts val="200"/>
              </a:spcBef>
            </a:pPr>
            <a:r>
              <a:rPr lang="en-US" dirty="0"/>
              <a:t>Dr. Hongyu Zheng</a:t>
            </a:r>
          </a:p>
          <a:p>
            <a:pPr algn="l">
              <a:spcBef>
                <a:spcPts val="200"/>
              </a:spcBef>
            </a:pPr>
            <a:r>
              <a:rPr lang="en-US" dirty="0"/>
              <a:t>Noah Cape</a:t>
            </a:r>
          </a:p>
          <a:p>
            <a:pPr>
              <a:spcBef>
                <a:spcPts val="200"/>
              </a:spcBef>
            </a:pPr>
            <a:r>
              <a:rPr lang="en-US" dirty="0"/>
              <a:t>Annita Chang</a:t>
            </a:r>
          </a:p>
          <a:p>
            <a:pPr>
              <a:spcBef>
                <a:spcPts val="200"/>
              </a:spcBef>
            </a:pPr>
            <a:r>
              <a:rPr lang="en-US" dirty="0"/>
              <a:t>Viola Chen</a:t>
            </a:r>
          </a:p>
          <a:p>
            <a:pPr>
              <a:spcBef>
                <a:spcPts val="200"/>
              </a:spcBef>
            </a:pPr>
            <a:r>
              <a:rPr lang="en-US" dirty="0"/>
              <a:t>Gillian Chu</a:t>
            </a:r>
          </a:p>
          <a:p>
            <a:pPr>
              <a:spcBef>
                <a:spcPts val="200"/>
              </a:spcBef>
            </a:pPr>
            <a:r>
              <a:rPr lang="en-US" dirty="0"/>
              <a:t>Khai Evdaev</a:t>
            </a:r>
          </a:p>
          <a:p>
            <a:pPr>
              <a:spcBef>
                <a:spcPts val="200"/>
              </a:spcBef>
            </a:pPr>
            <a:r>
              <a:rPr lang="en-US" b="1" dirty="0"/>
              <a:t>Peter Halmos</a:t>
            </a:r>
          </a:p>
          <a:p>
            <a:pPr>
              <a:spcBef>
                <a:spcPts val="200"/>
              </a:spcBef>
            </a:pPr>
            <a:r>
              <a:rPr lang="en-US" dirty="0"/>
              <a:t>William Howard-Snyder</a:t>
            </a:r>
          </a:p>
          <a:p>
            <a:pPr>
              <a:spcBef>
                <a:spcPts val="200"/>
              </a:spcBef>
            </a:pPr>
            <a:r>
              <a:rPr lang="en-US" dirty="0"/>
              <a:t>Gary Hu</a:t>
            </a:r>
          </a:p>
          <a:p>
            <a:pPr>
              <a:spcBef>
                <a:spcPts val="200"/>
              </a:spcBef>
            </a:pPr>
            <a:r>
              <a:rPr lang="en-US" dirty="0"/>
              <a:t>Akhil </a:t>
            </a:r>
            <a:r>
              <a:rPr lang="en-US" dirty="0" err="1"/>
              <a:t>Jakatdar</a:t>
            </a:r>
            <a:endParaRPr lang="en-US" dirty="0"/>
          </a:p>
          <a:p>
            <a:pPr>
              <a:spcBef>
                <a:spcPts val="200"/>
              </a:spcBef>
            </a:pPr>
            <a:endParaRPr lang="en-US" sz="20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FE3DB9-F6C8-54E8-67B2-209F87641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438" y="844316"/>
            <a:ext cx="2935470" cy="823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5B05FB-55E2-DBC6-7611-A284DCA3F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953" y="2137511"/>
            <a:ext cx="3722826" cy="638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792A8F-4C17-84B6-980F-A0CA45EEE58B}"/>
              </a:ext>
            </a:extLst>
          </p:cNvPr>
          <p:cNvSpPr txBox="1"/>
          <p:nvPr/>
        </p:nvSpPr>
        <p:spPr>
          <a:xfrm>
            <a:off x="2635177" y="1668231"/>
            <a:ext cx="3055620" cy="15799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</a:pPr>
            <a:r>
              <a:rPr lang="en-US" dirty="0"/>
              <a:t>Xavi </a:t>
            </a:r>
            <a:r>
              <a:rPr lang="en-US" dirty="0" err="1"/>
              <a:t>Loinaz</a:t>
            </a:r>
            <a:endParaRPr lang="en-US" dirty="0"/>
          </a:p>
          <a:p>
            <a:pPr algn="l">
              <a:spcBef>
                <a:spcPts val="200"/>
              </a:spcBef>
            </a:pPr>
            <a:r>
              <a:rPr lang="en-US" sz="1800" b="1" dirty="0" err="1"/>
              <a:t>Yufan</a:t>
            </a:r>
            <a:r>
              <a:rPr lang="en-US" sz="1800" b="1" dirty="0"/>
              <a:t> Xia</a:t>
            </a:r>
          </a:p>
          <a:p>
            <a:pPr algn="l">
              <a:spcBef>
                <a:spcPts val="200"/>
              </a:spcBef>
            </a:pPr>
            <a:r>
              <a:rPr lang="en-US" sz="1800" dirty="0"/>
              <a:t>Richard Zhang</a:t>
            </a:r>
            <a:endParaRPr lang="en-US" sz="1800" b="0" dirty="0"/>
          </a:p>
          <a:p>
            <a:pPr algn="l">
              <a:spcBef>
                <a:spcPts val="200"/>
              </a:spcBef>
            </a:pPr>
            <a:r>
              <a:rPr lang="en-US" sz="1800" dirty="0"/>
              <a:t>Clover Zheng</a:t>
            </a:r>
          </a:p>
          <a:p>
            <a:pPr algn="l">
              <a:spcBef>
                <a:spcPts val="200"/>
              </a:spcBef>
            </a:pPr>
            <a:r>
              <a:rPr lang="en-US" dirty="0"/>
              <a:t>John Zhou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24AAC3E-6422-4649-ECC2-2F289CF7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D84E-C728-5B4E-95E6-87AF6A2F2448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589D4-82D9-26C6-D810-BD2F7EA56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959" y="874545"/>
            <a:ext cx="3582537" cy="4769252"/>
          </a:xfrm>
          <a:prstGeom prst="rect">
            <a:avLst/>
          </a:prstGeom>
        </p:spPr>
      </p:pic>
      <p:pic>
        <p:nvPicPr>
          <p:cNvPr id="10" name="Picture 9" descr="Promotional Materials - ISMB 2026">
            <a:extLst>
              <a:ext uri="{FF2B5EF4-FFF2-40B4-BE49-F238E27FC236}">
                <a16:creationId xmlns:a16="http://schemas.microsoft.com/office/drawing/2014/main" id="{C9B46889-B72C-700B-F5AA-7D2257CC6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468" y="2625465"/>
            <a:ext cx="3018332" cy="30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4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638C6-4EF0-61C3-8507-70A6A7A01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5351B-2400-6591-AFC7-9F39FD253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" y="289145"/>
            <a:ext cx="12297090" cy="890834"/>
          </a:xfrm>
        </p:spPr>
        <p:txBody>
          <a:bodyPr>
            <a:noAutofit/>
          </a:bodyPr>
          <a:lstStyle/>
          <a:p>
            <a:r>
              <a:rPr lang="en-US" sz="3200" b="1" dirty="0"/>
              <a:t>Multimodal Alignment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3200" dirty="0">
                <a:ea typeface="+mj-lt"/>
                <a:cs typeface="+mj-lt"/>
              </a:rPr>
              <a:t>Mapping data sequenced across multiple data modality axes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C8252C-2796-8A2D-6D3C-F27BA5B4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D84E-C728-5B4E-95E6-87AF6A2F2448}" type="slidenum">
              <a:rPr lang="en-US" smtClean="0"/>
              <a:t>3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C8C3B0-DF99-3403-263A-C57F87594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3"/>
          <a:stretch>
            <a:fillRect/>
          </a:stretch>
        </p:blipFill>
        <p:spPr>
          <a:xfrm>
            <a:off x="1297639" y="1449416"/>
            <a:ext cx="4309717" cy="27378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E2E747-F476-3D87-13CA-02553B17F69E}"/>
              </a:ext>
            </a:extLst>
          </p:cNvPr>
          <p:cNvSpPr txBox="1"/>
          <p:nvPr/>
        </p:nvSpPr>
        <p:spPr>
          <a:xfrm>
            <a:off x="2232483" y="4220485"/>
            <a:ext cx="2440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Bunne et al., 2024.</a:t>
            </a:r>
          </a:p>
        </p:txBody>
      </p:sp>
      <p:pic>
        <p:nvPicPr>
          <p:cNvPr id="22" name="Picture 21" descr="A diagram of a cell&#10;&#10;AI-generated content may be incorrect.">
            <a:extLst>
              <a:ext uri="{FF2B5EF4-FFF2-40B4-BE49-F238E27FC236}">
                <a16:creationId xmlns:a16="http://schemas.microsoft.com/office/drawing/2014/main" id="{E5886809-B7FB-1810-7B15-19E6535EE4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51290"/>
          <a:stretch>
            <a:fillRect/>
          </a:stretch>
        </p:blipFill>
        <p:spPr>
          <a:xfrm>
            <a:off x="6815668" y="1524507"/>
            <a:ext cx="4309718" cy="2795662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69A0105-489F-2931-C1B9-501EE0DBC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56" y="4664697"/>
            <a:ext cx="11886088" cy="2134095"/>
          </a:xfrm>
        </p:spPr>
        <p:txBody>
          <a:bodyPr>
            <a:normAutofit/>
          </a:bodyPr>
          <a:lstStyle/>
          <a:p>
            <a:r>
              <a:rPr lang="en-US" dirty="0"/>
              <a:t>To map multi-modal data, many existing methods have emerged to map across </a:t>
            </a:r>
            <a:r>
              <a:rPr lang="en-US" i="1" dirty="0"/>
              <a:t>single-cell modalities </a:t>
            </a:r>
            <a:r>
              <a:rPr lang="en-US" dirty="0"/>
              <a:t>using </a:t>
            </a:r>
            <a:r>
              <a:rPr lang="en-US" dirty="0">
                <a:solidFill>
                  <a:schemeClr val="accent4"/>
                </a:solidFill>
              </a:rPr>
              <a:t>Gromov-Wasserstein Optimal Transport</a:t>
            </a:r>
            <a:endParaRPr lang="en-US" dirty="0"/>
          </a:p>
          <a:p>
            <a:r>
              <a:rPr lang="en-US" sz="2000" dirty="0">
                <a:solidFill>
                  <a:schemeClr val="accent4"/>
                </a:solidFill>
              </a:rPr>
              <a:t>SCOT</a:t>
            </a:r>
            <a:r>
              <a:rPr lang="en-US" sz="2000" dirty="0"/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Demetci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et al. JCB, (Jan. 2022)]</a:t>
            </a:r>
            <a:endParaRPr lang="en-US" sz="1800" dirty="0"/>
          </a:p>
          <a:p>
            <a:r>
              <a:rPr lang="en-US" sz="2000" dirty="0">
                <a:solidFill>
                  <a:schemeClr val="accent4"/>
                </a:solidFill>
              </a:rPr>
              <a:t>SCOTv2</a:t>
            </a:r>
            <a:r>
              <a:rPr lang="en-US" sz="2000" dirty="0"/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Demetci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et al. JCB, (Nov. 2022)]</a:t>
            </a:r>
          </a:p>
          <a:p>
            <a:r>
              <a:rPr lang="en-US" sz="2000" dirty="0" err="1">
                <a:solidFill>
                  <a:schemeClr val="accent4"/>
                </a:solidFill>
              </a:rPr>
              <a:t>moscot</a:t>
            </a:r>
            <a:r>
              <a:rPr lang="en-US" sz="2000" dirty="0">
                <a:solidFill>
                  <a:schemeClr val="accent4"/>
                </a:solidFill>
              </a:rPr>
              <a:t> Translation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[Klein, et al. Nat. Met., (2025)]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FA8683-9E25-7C68-2A53-8B33C22FC868}"/>
              </a:ext>
            </a:extLst>
          </p:cNvPr>
          <p:cNvSpPr/>
          <p:nvPr/>
        </p:nvSpPr>
        <p:spPr>
          <a:xfrm>
            <a:off x="6661886" y="1489425"/>
            <a:ext cx="272924" cy="271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1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D14F1-A2F9-5583-889E-811F9BB62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F37E-D6A8-A257-3286-4583258E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26" y="447801"/>
            <a:ext cx="12297090" cy="890834"/>
          </a:xfrm>
        </p:spPr>
        <p:txBody>
          <a:bodyPr>
            <a:noAutofit/>
          </a:bodyPr>
          <a:lstStyle/>
          <a:p>
            <a:r>
              <a:rPr lang="en-US" sz="3200" b="1" dirty="0"/>
              <a:t>Spatial </a:t>
            </a:r>
            <a:r>
              <a:rPr lang="en-US" sz="3200" b="1" dirty="0" err="1"/>
              <a:t>Multiomics</a:t>
            </a:r>
            <a:r>
              <a:rPr lang="en-US" sz="3200" dirty="0"/>
              <a:t>: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Biology is </a:t>
            </a:r>
            <a:r>
              <a:rPr lang="en-US" sz="3200" dirty="0">
                <a:solidFill>
                  <a:schemeClr val="accent4"/>
                </a:solidFill>
              </a:rPr>
              <a:t>fundamentally spatial !</a:t>
            </a:r>
            <a:r>
              <a:rPr lang="en-US" sz="3200" dirty="0"/>
              <a:t> 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76ECAA-3599-7E30-B101-EB8C84EC5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D84E-C728-5B4E-95E6-87AF6A2F2448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C36FEB56-B940-982B-37E1-90C29F4330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24" b="19562"/>
          <a:stretch>
            <a:fillRect/>
          </a:stretch>
        </p:blipFill>
        <p:spPr>
          <a:xfrm>
            <a:off x="6723578" y="32242"/>
            <a:ext cx="5026936" cy="1861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6D3931-CCA4-8275-3D7B-CBCBD6A45C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182" t="9044" r="18423" b="68616"/>
          <a:stretch>
            <a:fillRect/>
          </a:stretch>
        </p:blipFill>
        <p:spPr>
          <a:xfrm>
            <a:off x="607277" y="3977865"/>
            <a:ext cx="1812175" cy="1993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811D0C-B432-D208-6101-EE3EDE621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930" t="7447" r="62862"/>
          <a:stretch>
            <a:fillRect/>
          </a:stretch>
        </p:blipFill>
        <p:spPr>
          <a:xfrm>
            <a:off x="4782303" y="4264585"/>
            <a:ext cx="1478280" cy="1657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A9DBF3-3C39-A475-4D9A-8AF98F8075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713" t="5745" b="8298"/>
          <a:stretch>
            <a:fillRect/>
          </a:stretch>
        </p:blipFill>
        <p:spPr>
          <a:xfrm>
            <a:off x="2938212" y="4323640"/>
            <a:ext cx="1638300" cy="1539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407B5B-EA69-ABCA-1FCC-96FB0C240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582" y="4204887"/>
            <a:ext cx="763025" cy="17245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B561D4-5BD7-7CB0-6B24-EA84B946775A}"/>
              </a:ext>
            </a:extLst>
          </p:cNvPr>
          <p:cNvSpPr txBox="1"/>
          <p:nvPr/>
        </p:nvSpPr>
        <p:spPr>
          <a:xfrm>
            <a:off x="48409" y="6488668"/>
            <a:ext cx="491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Source: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Xu et al., 2024; Clarke et al.,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90E71C-820A-BD8E-6F7D-D70F146465A1}"/>
              </a:ext>
            </a:extLst>
          </p:cNvPr>
          <p:cNvSpPr txBox="1"/>
          <p:nvPr/>
        </p:nvSpPr>
        <p:spPr>
          <a:xfrm>
            <a:off x="703272" y="5929905"/>
            <a:ext cx="162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Transcriptome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B8BB1-2FAA-910B-570B-BB825951AD2D}"/>
              </a:ext>
            </a:extLst>
          </p:cNvPr>
          <p:cNvSpPr txBox="1"/>
          <p:nvPr/>
        </p:nvSpPr>
        <p:spPr>
          <a:xfrm>
            <a:off x="2938212" y="5929466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Lipidome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5612B2-EB11-CDFF-01EE-F8BCAECD0C97}"/>
              </a:ext>
            </a:extLst>
          </p:cNvPr>
          <p:cNvSpPr txBox="1"/>
          <p:nvPr/>
        </p:nvSpPr>
        <p:spPr>
          <a:xfrm>
            <a:off x="4743791" y="5921935"/>
            <a:ext cx="144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Metabolome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5B2F4C-2F63-1EEF-993A-FE0D192E983C}"/>
              </a:ext>
            </a:extLst>
          </p:cNvPr>
          <p:cNvSpPr txBox="1"/>
          <p:nvPr/>
        </p:nvSpPr>
        <p:spPr>
          <a:xfrm>
            <a:off x="6654868" y="5921935"/>
            <a:ext cx="115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Proteome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1EB4EC2-4D85-55CC-90C2-92A0ED99C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3104" y="4241991"/>
            <a:ext cx="1382881" cy="16799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9134A2-C946-3ECF-B4C9-D6ADD6EBFF49}"/>
              </a:ext>
            </a:extLst>
          </p:cNvPr>
          <p:cNvSpPr txBox="1"/>
          <p:nvPr/>
        </p:nvSpPr>
        <p:spPr>
          <a:xfrm>
            <a:off x="8403104" y="5921935"/>
            <a:ext cx="1076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4"/>
                </a:solidFill>
              </a:rPr>
              <a:t>Glycome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E61FB2-C0F6-EDEF-1FB6-D0B1AC26ECA2}"/>
              </a:ext>
            </a:extLst>
          </p:cNvPr>
          <p:cNvSpPr txBox="1"/>
          <p:nvPr/>
        </p:nvSpPr>
        <p:spPr>
          <a:xfrm>
            <a:off x="9982200" y="5101623"/>
            <a:ext cx="2038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Etc., etc., and etc.!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90811BA-2B00-2170-4DE5-A0D88E765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22" y="2063904"/>
            <a:ext cx="11415155" cy="2134095"/>
          </a:xfrm>
        </p:spPr>
        <p:txBody>
          <a:bodyPr>
            <a:normAutofit fontScale="92500"/>
          </a:bodyPr>
          <a:lstStyle/>
          <a:p>
            <a:r>
              <a:rPr lang="en-US" dirty="0"/>
              <a:t>Key technologies have emerged to measure distinct modalities across </a:t>
            </a:r>
            <a:r>
              <a:rPr lang="en-US" i="1" dirty="0"/>
              <a:t>space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Spatial</a:t>
            </a:r>
            <a:r>
              <a:rPr lang="en-US" dirty="0"/>
              <a:t> </a:t>
            </a:r>
            <a:r>
              <a:rPr lang="en-US" dirty="0">
                <a:solidFill>
                  <a:schemeClr val="accent4"/>
                </a:solidFill>
              </a:rPr>
              <a:t>Transcriptomics</a:t>
            </a:r>
            <a:r>
              <a:rPr lang="en-US" dirty="0"/>
              <a:t> </a:t>
            </a:r>
            <a:r>
              <a:rPr lang="en-US" sz="1800" dirty="0"/>
              <a:t>[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Ståhl et al.,2016; Rao et al., 2021; Moses et al., 2022</a:t>
            </a:r>
            <a:r>
              <a:rPr lang="en-US" sz="1800" dirty="0"/>
              <a:t>]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Metabolomics</a:t>
            </a:r>
            <a:r>
              <a:rPr lang="en-US" dirty="0"/>
              <a:t> </a:t>
            </a:r>
            <a:r>
              <a:rPr lang="en-US" sz="1800" dirty="0"/>
              <a:t>[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Caprioli et al., 1997</a:t>
            </a:r>
            <a:r>
              <a:rPr lang="en-US" sz="1800" dirty="0"/>
              <a:t>; co-assay with histology,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Vicari et al., 2023</a:t>
            </a:r>
            <a:r>
              <a:rPr lang="en-US" sz="1800" dirty="0"/>
              <a:t>]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Chromatin and Spatial ATAC</a:t>
            </a:r>
            <a:r>
              <a:rPr lang="en-US" dirty="0"/>
              <a:t> </a:t>
            </a:r>
            <a:r>
              <a:rPr lang="en-US" sz="1800" dirty="0"/>
              <a:t>[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Deng et al. 2022</a:t>
            </a:r>
            <a:r>
              <a:rPr lang="en-US" sz="1800" dirty="0"/>
              <a:t>, co-assay with RNA,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Zhang et al. 2023</a:t>
            </a:r>
            <a:r>
              <a:rPr lang="en-US" sz="1800" dirty="0"/>
              <a:t>]</a:t>
            </a:r>
          </a:p>
          <a:p>
            <a:pPr lvl="1"/>
            <a:r>
              <a:rPr lang="en-US" dirty="0"/>
              <a:t>Also - </a:t>
            </a:r>
            <a:r>
              <a:rPr lang="en-US" dirty="0">
                <a:solidFill>
                  <a:schemeClr val="accent4"/>
                </a:solidFill>
              </a:rPr>
              <a:t>Proteomics</a:t>
            </a:r>
            <a:r>
              <a:rPr lang="en-US" dirty="0"/>
              <a:t>, </a:t>
            </a:r>
            <a:r>
              <a:rPr lang="en-US" dirty="0" err="1">
                <a:solidFill>
                  <a:schemeClr val="accent4"/>
                </a:solidFill>
              </a:rPr>
              <a:t>Lipidomics</a:t>
            </a:r>
            <a:r>
              <a:rPr lang="en-US" dirty="0"/>
              <a:t>, </a:t>
            </a:r>
            <a:r>
              <a:rPr lang="en-US" dirty="0">
                <a:solidFill>
                  <a:schemeClr val="accent4"/>
                </a:solidFill>
              </a:rPr>
              <a:t>H&amp;E</a:t>
            </a:r>
            <a:r>
              <a:rPr lang="en-US" dirty="0"/>
              <a:t>, </a:t>
            </a:r>
            <a:r>
              <a:rPr lang="en-US" dirty="0" err="1">
                <a:solidFill>
                  <a:schemeClr val="accent4"/>
                </a:solidFill>
              </a:rPr>
              <a:t>glycomics</a:t>
            </a:r>
            <a:r>
              <a:rPr lang="en-US" dirty="0"/>
              <a:t>, and </a:t>
            </a:r>
            <a:r>
              <a:rPr lang="en-US" dirty="0">
                <a:solidFill>
                  <a:schemeClr val="accent4"/>
                </a:solidFill>
              </a:rPr>
              <a:t>many, many more…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87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DC9AA-3F6D-4D9C-0201-CD3E66106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D3EDC-88F8-DB02-B4BD-E859E9BC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9" y="260936"/>
            <a:ext cx="9722497" cy="890834"/>
          </a:xfrm>
        </p:spPr>
        <p:txBody>
          <a:bodyPr>
            <a:noAutofit/>
          </a:bodyPr>
          <a:lstStyle/>
          <a:p>
            <a:r>
              <a:rPr lang="en-US" sz="3200" b="1" dirty="0"/>
              <a:t>Spatial </a:t>
            </a:r>
            <a:r>
              <a:rPr lang="en-US" sz="3200" b="1" dirty="0" err="1"/>
              <a:t>Multiomics</a:t>
            </a:r>
            <a:r>
              <a:rPr lang="en-US" sz="3200" b="1" dirty="0"/>
              <a:t> Alignment</a:t>
            </a:r>
            <a:r>
              <a:rPr lang="en-US" sz="3200" dirty="0"/>
              <a:t>: Fundamental </a:t>
            </a:r>
            <a:r>
              <a:rPr lang="en-US" sz="3200" dirty="0">
                <a:ea typeface="+mj-lt"/>
                <a:cs typeface="+mj-lt"/>
              </a:rPr>
              <a:t>Difficulties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60554-985B-AA6F-3E33-6167AE1E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D84E-C728-5B4E-95E6-87AF6A2F2448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4DDD59-F9A6-AC26-B704-00E1B5E9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9" y="1350585"/>
            <a:ext cx="12192000" cy="53708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Cross-modal</a:t>
            </a:r>
            <a:r>
              <a:rPr lang="en-US" dirty="0"/>
              <a:t> measurements are in </a:t>
            </a:r>
            <a:r>
              <a:rPr lang="en-US" dirty="0">
                <a:solidFill>
                  <a:schemeClr val="accent4"/>
                </a:solidFill>
              </a:rPr>
              <a:t>fundamentally different spaces</a:t>
            </a:r>
          </a:p>
          <a:p>
            <a:pPr lvl="1"/>
            <a:r>
              <a:rPr lang="en-US" dirty="0"/>
              <a:t>No common notion of scale</a:t>
            </a:r>
          </a:p>
          <a:p>
            <a:pPr lvl="1"/>
            <a:r>
              <a:rPr lang="en-US" dirty="0"/>
              <a:t>Differing </a:t>
            </a:r>
            <a:r>
              <a:rPr lang="en-US" dirty="0">
                <a:solidFill>
                  <a:schemeClr val="accent4"/>
                </a:solidFill>
              </a:rPr>
              <a:t>dimensionality</a:t>
            </a:r>
          </a:p>
          <a:p>
            <a:pPr lvl="1"/>
            <a:r>
              <a:rPr lang="en-US" dirty="0"/>
              <a:t>Differing</a:t>
            </a:r>
            <a:r>
              <a:rPr lang="en-US" dirty="0">
                <a:solidFill>
                  <a:schemeClr val="accent4"/>
                </a:solidFill>
              </a:rPr>
              <a:t> morphologies</a:t>
            </a:r>
          </a:p>
          <a:p>
            <a:pPr lvl="1"/>
            <a:r>
              <a:rPr lang="en-US" dirty="0"/>
              <a:t>Differing </a:t>
            </a:r>
            <a:r>
              <a:rPr lang="en-US" dirty="0">
                <a:solidFill>
                  <a:schemeClr val="accent4"/>
                </a:solidFill>
              </a:rPr>
              <a:t>readouts</a:t>
            </a:r>
            <a:endParaRPr lang="en-US" dirty="0"/>
          </a:p>
          <a:p>
            <a:pPr lvl="2"/>
            <a:r>
              <a:rPr lang="en-US" dirty="0"/>
              <a:t>mRNA molecule counts (transcriptomics)</a:t>
            </a:r>
          </a:p>
          <a:p>
            <a:pPr lvl="2"/>
            <a:r>
              <a:rPr lang="en-US" dirty="0"/>
              <a:t>Antibody signal intensity (proteomics)</a:t>
            </a:r>
          </a:p>
          <a:p>
            <a:pPr lvl="2"/>
            <a:r>
              <a:rPr lang="en-US" dirty="0"/>
              <a:t>Metabolite mass-charge ratio intensity (metabolomics)</a:t>
            </a:r>
          </a:p>
          <a:p>
            <a:pPr lvl="2"/>
            <a:r>
              <a:rPr lang="en-US" dirty="0"/>
              <a:t>Chromatin Accessibility (ATAC)</a:t>
            </a:r>
          </a:p>
          <a:p>
            <a:pPr lvl="2"/>
            <a:r>
              <a:rPr lang="en-US" dirty="0"/>
              <a:t>RGB pixel intensities (histology)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“Out-of-box”</a:t>
            </a:r>
            <a:r>
              <a:rPr lang="en-US" dirty="0"/>
              <a:t> cost functions insufficient to align across spatial </a:t>
            </a:r>
            <a:r>
              <a:rPr lang="en-US" dirty="0" err="1"/>
              <a:t>multiomic</a:t>
            </a:r>
            <a:r>
              <a:rPr lang="en-US" dirty="0"/>
              <a:t> space! Only comparable through </a:t>
            </a:r>
            <a:r>
              <a:rPr lang="en-US" i="1" dirty="0">
                <a:solidFill>
                  <a:schemeClr val="accent4"/>
                </a:solidFill>
              </a:rPr>
              <a:t>intrinsic geometry.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3C63E-82FA-8D81-AF60-BAF03C1F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730" y="1843789"/>
            <a:ext cx="4619270" cy="35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6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C0D1C-E24C-4986-6E0B-85B35D29E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7616D-F9BC-303F-9E2A-AE588F5F8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9" y="283594"/>
            <a:ext cx="12297090" cy="890834"/>
          </a:xfrm>
        </p:spPr>
        <p:txBody>
          <a:bodyPr>
            <a:noAutofit/>
          </a:bodyPr>
          <a:lstStyle/>
          <a:p>
            <a:r>
              <a:rPr lang="en-US" sz="3200" b="1" dirty="0"/>
              <a:t>Spatial </a:t>
            </a:r>
            <a:r>
              <a:rPr lang="en-US" sz="3200" b="1" dirty="0" err="1"/>
              <a:t>Multiomics</a:t>
            </a:r>
            <a:r>
              <a:rPr lang="en-US" sz="3200" b="1" dirty="0"/>
              <a:t> Alignment</a:t>
            </a:r>
            <a:r>
              <a:rPr lang="en-US" sz="3200" dirty="0"/>
              <a:t>: 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543F1-32AF-5A2E-AAD1-4C658112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D84E-C728-5B4E-95E6-87AF6A2F2448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7D9FA-2CE0-BC13-7E4B-1543D6857B55}"/>
              </a:ext>
            </a:extLst>
          </p:cNvPr>
          <p:cNvSpPr txBox="1"/>
          <p:nvPr/>
        </p:nvSpPr>
        <p:spPr>
          <a:xfrm>
            <a:off x="296059" y="6488668"/>
            <a:ext cx="491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Source: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Xu et al., 2024; Clarke et al.,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4BAA87-1FEA-EF36-5747-C5444016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069" y="4023359"/>
            <a:ext cx="3694996" cy="2834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BA1A7DC-CC1B-2642-1180-FEFD5E9108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599" y="3507419"/>
                <a:ext cx="12192000" cy="310038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now observe not just one modality, but </a:t>
                </a:r>
                <a:r>
                  <a:rPr lang="en-US" dirty="0">
                    <a:solidFill>
                      <a:schemeClr val="accent4"/>
                    </a:solidFill>
                  </a:rPr>
                  <a:t>two or more</a:t>
                </a:r>
              </a:p>
              <a:p>
                <a:pPr marL="0" indent="0">
                  <a:buNone/>
                </a:pPr>
                <a:r>
                  <a:rPr lang="en-US" dirty="0"/>
                  <a:t>		e.g.: </a:t>
                </a:r>
                <a:r>
                  <a:rPr lang="en-US" dirty="0">
                    <a:solidFill>
                      <a:schemeClr val="accent4"/>
                    </a:solidFill>
                  </a:rPr>
                  <a:t>transcriptomics</a:t>
                </a:r>
                <a:r>
                  <a:rPr lang="en-US" dirty="0"/>
                  <a:t> + </a:t>
                </a:r>
                <a:r>
                  <a:rPr lang="en-US" dirty="0">
                    <a:solidFill>
                      <a:schemeClr val="accent4"/>
                    </a:solidFill>
                  </a:rPr>
                  <a:t>metabolomics</a:t>
                </a:r>
              </a:p>
              <a:p>
                <a:pPr marL="0" indent="0">
                  <a:buNone/>
                </a:pPr>
                <a:r>
                  <a:rPr lang="en-US" dirty="0"/>
                  <a:t> 	for each cell with </a:t>
                </a:r>
                <a:r>
                  <a:rPr lang="en-US" dirty="0">
                    <a:solidFill>
                      <a:schemeClr val="accent4"/>
                    </a:solidFill>
                  </a:rPr>
                  <a:t>spatial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4"/>
                    </a:solidFill>
                  </a:rPr>
                  <a:t>coordinates</a:t>
                </a:r>
                <a:r>
                  <a:rPr lang="en-US" dirty="0"/>
                  <a:t> in a 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>
                    <a:solidFill>
                      <a:schemeClr val="accent4"/>
                    </a:solidFill>
                  </a:rPr>
                  <a:t>physical base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𝟚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𝟛</m:t>
                        </m:r>
                      </m:sup>
                    </m:sSup>
                  </m:oMath>
                </a14:m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BA1A7DC-CC1B-2642-1180-FEFD5E9108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599" y="3507419"/>
                <a:ext cx="12192000" cy="3100381"/>
              </a:xfrm>
              <a:blipFill>
                <a:blip r:embed="rId4"/>
                <a:stretch>
                  <a:fillRect l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911C658-07E4-A460-03D0-780790311E94}"/>
              </a:ext>
            </a:extLst>
          </p:cNvPr>
          <p:cNvSpPr txBox="1">
            <a:spLocks/>
          </p:cNvSpPr>
          <p:nvPr/>
        </p:nvSpPr>
        <p:spPr>
          <a:xfrm>
            <a:off x="196599" y="814558"/>
            <a:ext cx="8247184" cy="31003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An entirely separate class of methods has been developed for spatial unimodal alignment via </a:t>
            </a:r>
            <a:r>
              <a:rPr lang="en-US" i="1" dirty="0">
                <a:solidFill>
                  <a:schemeClr val="accent4"/>
                </a:solidFill>
              </a:rPr>
              <a:t>Fused </a:t>
            </a:r>
            <a:r>
              <a:rPr lang="en-US" dirty="0">
                <a:solidFill>
                  <a:schemeClr val="accent4"/>
                </a:solidFill>
              </a:rPr>
              <a:t>Gromov-Wasserstein Optimal Transport: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PASTE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Zeira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, et al. Nat. Met., (2022)]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PASTE2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[Liu, et al.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Gen.Bio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., (2023)]</a:t>
            </a:r>
          </a:p>
          <a:p>
            <a:pPr lvl="1"/>
            <a:r>
              <a:rPr lang="en-US" sz="2000" dirty="0" err="1">
                <a:solidFill>
                  <a:schemeClr val="accent4"/>
                </a:solidFill>
              </a:rPr>
              <a:t>moscot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[Klein, et al. Nat. Met., (2025)]</a:t>
            </a:r>
          </a:p>
          <a:p>
            <a:pPr lvl="1"/>
            <a:r>
              <a:rPr lang="en-US" sz="2000" dirty="0" err="1">
                <a:solidFill>
                  <a:schemeClr val="accent4"/>
                </a:solidFill>
              </a:rPr>
              <a:t>DeST</a:t>
            </a:r>
            <a:r>
              <a:rPr lang="en-US" sz="2000" dirty="0">
                <a:solidFill>
                  <a:schemeClr val="accent4"/>
                </a:solidFill>
              </a:rPr>
              <a:t>-OT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[Halmos &amp; Liu et al. Cell Sys. (2025)].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2A35CD-ABD0-F420-5D4F-34F91C55F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569314"/>
            <a:ext cx="3577465" cy="22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9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D521E-FB7B-6DA4-A236-DFA703DF9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6C1EE-6529-859D-5F9A-FBD05276B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80" y="282987"/>
            <a:ext cx="12297090" cy="890834"/>
          </a:xfrm>
        </p:spPr>
        <p:txBody>
          <a:bodyPr>
            <a:noAutofit/>
          </a:bodyPr>
          <a:lstStyle/>
          <a:p>
            <a:r>
              <a:rPr lang="en-US" sz="4000" b="1" dirty="0"/>
              <a:t>Spatial </a:t>
            </a:r>
            <a:r>
              <a:rPr lang="en-US" sz="4000" b="1" dirty="0" err="1"/>
              <a:t>Multiomics</a:t>
            </a:r>
            <a:r>
              <a:rPr lang="en-US" sz="4000" b="1" dirty="0"/>
              <a:t> Alignment</a:t>
            </a:r>
            <a:r>
              <a:rPr lang="en-US" sz="4000" dirty="0"/>
              <a:t>: 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3B4CF-75D8-E537-5630-07361197B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D84E-C728-5B4E-95E6-87AF6A2F2448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DCBDC-E870-B447-A3F3-26AAF185A709}"/>
              </a:ext>
            </a:extLst>
          </p:cNvPr>
          <p:cNvSpPr txBox="1"/>
          <p:nvPr/>
        </p:nvSpPr>
        <p:spPr>
          <a:xfrm>
            <a:off x="808568" y="6352143"/>
            <a:ext cx="491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Source: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Xu et al., 2024; Clarke et al.,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9E90B-CFD8-3DAA-7741-8FC9B8B20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7" y="2710017"/>
            <a:ext cx="4673068" cy="358497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7FB6D6-4582-6292-E144-C95879688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80" y="1344667"/>
            <a:ext cx="11390148" cy="1403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Our </a:t>
            </a:r>
            <a:r>
              <a:rPr lang="en-US" dirty="0">
                <a:solidFill>
                  <a:schemeClr val="accent4"/>
                </a:solidFill>
              </a:rPr>
              <a:t>central question</a:t>
            </a:r>
            <a:r>
              <a:rPr lang="en-US" dirty="0"/>
              <a:t>:</a:t>
            </a:r>
          </a:p>
          <a:p>
            <a:pPr marL="0" indent="0" algn="ctr">
              <a:buNone/>
            </a:pPr>
            <a:r>
              <a:rPr lang="en-US" dirty="0"/>
              <a:t>How can we align data across the </a:t>
            </a:r>
            <a:r>
              <a:rPr lang="en-US" dirty="0">
                <a:solidFill>
                  <a:schemeClr val="accent4"/>
                </a:solidFill>
                <a:ea typeface="+mj-lt"/>
                <a:cs typeface="+mj-lt"/>
              </a:rPr>
              <a:t>Spatial </a:t>
            </a:r>
            <a:r>
              <a:rPr lang="en-US" dirty="0" err="1">
                <a:solidFill>
                  <a:schemeClr val="accent4"/>
                </a:solidFill>
                <a:ea typeface="+mj-lt"/>
                <a:cs typeface="+mj-lt"/>
              </a:rPr>
              <a:t>Multiome</a:t>
            </a:r>
            <a:r>
              <a:rPr lang="en-US" dirty="0">
                <a:solidFill>
                  <a:schemeClr val="accent4"/>
                </a:solidFill>
                <a:ea typeface="+mj-lt"/>
                <a:cs typeface="+mj-lt"/>
              </a:rPr>
              <a:t>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79C4F-0EEF-4D5E-96F9-0178F4E25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731" y="2401842"/>
            <a:ext cx="1876069" cy="1708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4AA82-EE9E-A230-55C8-FBA575DBD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551" y="4313076"/>
            <a:ext cx="1922410" cy="1713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456D03-CEF7-0133-E9A8-FB4B39DB84F2}"/>
              </a:ext>
            </a:extLst>
          </p:cNvPr>
          <p:cNvSpPr txBox="1"/>
          <p:nvPr/>
        </p:nvSpPr>
        <p:spPr>
          <a:xfrm>
            <a:off x="7022672" y="6388074"/>
            <a:ext cx="295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Source: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Hu et al., 2024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CD4BAA-1654-7902-0F38-B1DB66E01212}"/>
              </a:ext>
            </a:extLst>
          </p:cNvPr>
          <p:cNvCxnSpPr/>
          <p:nvPr/>
        </p:nvCxnSpPr>
        <p:spPr>
          <a:xfrm flipV="1">
            <a:off x="8297382" y="3751112"/>
            <a:ext cx="1051879" cy="85414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82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3BAC3-CCBD-4D50-0A59-85E16E074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D9A3-75AA-1EF2-0EA6-3B2D7EE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10" y="1361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Wasserstein Optimal Transport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C407DE-CC2F-9AF7-BBA5-DC0A7716E7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8059" y="1068156"/>
                <a:ext cx="11826240" cy="1744392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/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two</m:t>
                    </m:r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datasets</m:t>
                    </m:r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3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sub>
                        </m:sSub>
                      </m:e>
                    </m:nary>
                  </m:oMath>
                </a14:m>
                <a:r>
                  <a:rPr lang="en-US" sz="30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  <m:sup>
                                <m: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3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3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p>
                          </m:sub>
                        </m:sSub>
                      </m:e>
                    </m:nary>
                  </m:oMath>
                </a14:m>
                <a:r>
                  <a:rPr lang="en-US" sz="3000" dirty="0"/>
                  <a:t> optimal transport (OT) seeks the alignment of </a:t>
                </a:r>
                <a:r>
                  <a:rPr lang="en-US" sz="3000" dirty="0">
                    <a:solidFill>
                      <a:schemeClr val="accent4"/>
                    </a:solidFill>
                  </a:rPr>
                  <a:t>“least-action” </a:t>
                </a:r>
                <a:r>
                  <a:rPr lang="en-US" sz="3000" dirty="0"/>
                  <a:t>with respect to cost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(.,.)</m:t>
                    </m:r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C407DE-CC2F-9AF7-BBA5-DC0A7716E7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8059" y="1068156"/>
                <a:ext cx="11826240" cy="1744392"/>
              </a:xfrm>
              <a:blipFill>
                <a:blip r:embed="rId2"/>
                <a:stretch>
                  <a:fillRect l="-1073" t="-44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99D9498-A5BF-A795-1027-DF32B4415E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51"/>
          <a:stretch>
            <a:fillRect/>
          </a:stretch>
        </p:blipFill>
        <p:spPr>
          <a:xfrm>
            <a:off x="3141737" y="6030619"/>
            <a:ext cx="8492929" cy="813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8D714A-91A2-B7EF-7A78-D7129B5521BB}"/>
              </a:ext>
            </a:extLst>
          </p:cNvPr>
          <p:cNvSpPr txBox="1"/>
          <p:nvPr/>
        </p:nvSpPr>
        <p:spPr>
          <a:xfrm>
            <a:off x="87701" y="2117674"/>
            <a:ext cx="3564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Wasserstein (W) OT Problem: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B6A9B-DB49-4C95-A03A-D580C9D5A55A}"/>
              </a:ext>
            </a:extLst>
          </p:cNvPr>
          <p:cNvSpPr txBox="1"/>
          <p:nvPr/>
        </p:nvSpPr>
        <p:spPr>
          <a:xfrm>
            <a:off x="87701" y="5830564"/>
            <a:ext cx="3888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Coupling/Alignment Constraint: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0ECAC-2B32-E92F-81CE-D8FBC555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4"/>
          <a:stretch>
            <a:fillRect/>
          </a:stretch>
        </p:blipFill>
        <p:spPr>
          <a:xfrm>
            <a:off x="6250326" y="3627199"/>
            <a:ext cx="5941674" cy="93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22E69-CB1B-121E-AF39-E27DC7264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8" y="3052187"/>
            <a:ext cx="6217178" cy="25555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83C795-4397-D674-D101-244DC6045BF7}"/>
                  </a:ext>
                </a:extLst>
              </p:cNvPr>
              <p:cNvSpPr txBox="1"/>
              <p:nvPr/>
            </p:nvSpPr>
            <p:spPr>
              <a:xfrm>
                <a:off x="632569" y="2744410"/>
                <a:ext cx="42319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83C795-4397-D674-D101-244DC6045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69" y="2744410"/>
                <a:ext cx="423193" cy="615553"/>
              </a:xfrm>
              <a:prstGeom prst="rect">
                <a:avLst/>
              </a:prstGeom>
              <a:blipFill>
                <a:blip r:embed="rId6"/>
                <a:stretch>
                  <a:fillRect l="-17143" r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AA3CFA-5A6E-E90C-635D-AC3489CC2CDC}"/>
                  </a:ext>
                </a:extLst>
              </p:cNvPr>
              <p:cNvSpPr txBox="1"/>
              <p:nvPr/>
            </p:nvSpPr>
            <p:spPr>
              <a:xfrm>
                <a:off x="5767986" y="2644383"/>
                <a:ext cx="42319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800CD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AA3CFA-5A6E-E90C-635D-AC3489CC2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986" y="2644383"/>
                <a:ext cx="423193" cy="615553"/>
              </a:xfrm>
              <a:prstGeom prst="rect">
                <a:avLst/>
              </a:prstGeom>
              <a:blipFill>
                <a:blip r:embed="rId7"/>
                <a:stretch>
                  <a:fillRect l="-29412" t="-26531" r="-82353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796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C9DE2-E5E9-4DCD-E773-9CE502988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33289A-8E11-07E7-A862-F18BA4628C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810" y="929994"/>
                <a:ext cx="11525750" cy="2834180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/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two</m:t>
                    </m:r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datasets</m:t>
                    </m:r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i="1" dirty="0">
                    <a:solidFill>
                      <a:schemeClr val="accent4"/>
                    </a:solidFill>
                  </a:rPr>
                  <a:t>in spaces M and N</a:t>
                </a:r>
                <a:r>
                  <a:rPr lang="en-US" sz="3000" dirty="0"/>
                  <a:t>, with distance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3000" dirty="0"/>
              </a:p>
              <a:p>
                <a:pPr marL="0" indent="0">
                  <a:buNone/>
                </a:pPr>
                <a:endParaRPr lang="en-US" sz="3000" dirty="0"/>
              </a:p>
              <a:p>
                <a:pPr marL="0" indent="0">
                  <a:buNone/>
                </a:pPr>
                <a:r>
                  <a:rPr lang="en-US" sz="3000" dirty="0"/>
                  <a:t> Gromov-Wasserstein OT [</a:t>
                </a:r>
                <a:r>
                  <a:rPr lang="en-US" sz="1800" dirty="0" err="1">
                    <a:solidFill>
                      <a:schemeClr val="bg1">
                        <a:lumMod val="75000"/>
                      </a:schemeClr>
                    </a:solidFill>
                  </a:rPr>
                  <a:t>Mémoli</a:t>
                </a:r>
                <a:r>
                  <a:rPr lang="en-US" sz="1800" dirty="0">
                    <a:solidFill>
                      <a:schemeClr val="bg1">
                        <a:lumMod val="75000"/>
                      </a:schemeClr>
                    </a:solidFill>
                  </a:rPr>
                  <a:t>, Found. Comp. Math 2011</a:t>
                </a:r>
                <a:r>
                  <a:rPr lang="en-US" sz="3000" dirty="0"/>
                  <a:t>] seeks the map of </a:t>
                </a:r>
                <a:r>
                  <a:rPr lang="en-US" sz="3000" dirty="0">
                    <a:solidFill>
                      <a:schemeClr val="accent4"/>
                    </a:solidFill>
                  </a:rPr>
                  <a:t>“least-metric distortion” </a:t>
                </a:r>
                <a:r>
                  <a:rPr lang="en-US" sz="3000" dirty="0"/>
                  <a:t>between the spaces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33289A-8E11-07E7-A862-F18BA4628C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810" y="929994"/>
                <a:ext cx="11525750" cy="2834180"/>
              </a:xfrm>
              <a:blipFill>
                <a:blip r:embed="rId2"/>
                <a:stretch>
                  <a:fillRect l="-1211" t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7B2B958-6B5B-ED17-CBBD-947948F74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10" y="-1463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Gromov-Wasserstein Optimal Transport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87C43-646A-AB37-D6A0-FA91D2F0A0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86" r="3498" b="-7981"/>
          <a:stretch>
            <a:fillRect/>
          </a:stretch>
        </p:blipFill>
        <p:spPr>
          <a:xfrm>
            <a:off x="3490393" y="6132954"/>
            <a:ext cx="8405436" cy="725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5095EE-427E-5D41-A924-72036DA79536}"/>
              </a:ext>
            </a:extLst>
          </p:cNvPr>
          <p:cNvSpPr txBox="1"/>
          <p:nvPr/>
        </p:nvSpPr>
        <p:spPr>
          <a:xfrm>
            <a:off x="510440" y="2977933"/>
            <a:ext cx="4747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Gromov-Wasserstein (GW) OT Problem: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9B3FAB-CF7F-DA5F-FD40-B1EBBFB67E06}"/>
              </a:ext>
            </a:extLst>
          </p:cNvPr>
          <p:cNvSpPr txBox="1"/>
          <p:nvPr/>
        </p:nvSpPr>
        <p:spPr>
          <a:xfrm>
            <a:off x="510440" y="5693469"/>
            <a:ext cx="3888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Coupling/Alignment Constraint: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DA82A6A-9ED1-0E5F-0FD2-57DFB4D6AD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8614" y="1537899"/>
            <a:ext cx="2815900" cy="4223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F59D68B-29A8-BA9A-D907-B5D4D448FF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5476" y="1524637"/>
            <a:ext cx="2875270" cy="435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7AFAA-E0E9-05A4-3DC9-22C207933F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6663" b="36026"/>
          <a:stretch>
            <a:fillRect/>
          </a:stretch>
        </p:blipFill>
        <p:spPr>
          <a:xfrm>
            <a:off x="7693111" y="3629751"/>
            <a:ext cx="1197033" cy="585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CC0D23-DFC5-FC15-6D16-6669230DD4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22" t="33217" r="5663" b="2799"/>
          <a:stretch>
            <a:fillRect/>
          </a:stretch>
        </p:blipFill>
        <p:spPr>
          <a:xfrm>
            <a:off x="47238" y="3514959"/>
            <a:ext cx="5226757" cy="2024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C5911E-CFDA-5377-0352-AF8B60FB05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038" r="6"/>
          <a:stretch>
            <a:fillRect/>
          </a:stretch>
        </p:blipFill>
        <p:spPr>
          <a:xfrm>
            <a:off x="5021121" y="4091044"/>
            <a:ext cx="7170879" cy="8314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728FBE-EE12-ADB3-2A16-FFAF12A04A97}"/>
                  </a:ext>
                </a:extLst>
              </p:cNvPr>
              <p:cNvSpPr txBox="1"/>
              <p:nvPr/>
            </p:nvSpPr>
            <p:spPr>
              <a:xfrm>
                <a:off x="1980017" y="4962087"/>
                <a:ext cx="42319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728FBE-EE12-ADB3-2A16-FFAF12A04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17" y="4962087"/>
                <a:ext cx="423193" cy="615553"/>
              </a:xfrm>
              <a:prstGeom prst="rect">
                <a:avLst/>
              </a:prstGeom>
              <a:blipFill>
                <a:blip r:embed="rId8"/>
                <a:stretch>
                  <a:fillRect l="-20588" r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D20F50-C3CA-42D0-F40D-1824FE40BBC7}"/>
                  </a:ext>
                </a:extLst>
              </p:cNvPr>
              <p:cNvSpPr txBox="1"/>
              <p:nvPr/>
            </p:nvSpPr>
            <p:spPr>
              <a:xfrm>
                <a:off x="4399133" y="4943436"/>
                <a:ext cx="42319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800CD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D20F50-C3CA-42D0-F40D-1824FE40B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133" y="4943436"/>
                <a:ext cx="423193" cy="615553"/>
              </a:xfrm>
              <a:prstGeom prst="rect">
                <a:avLst/>
              </a:prstGeom>
              <a:blipFill>
                <a:blip r:embed="rId9"/>
                <a:stretch>
                  <a:fillRect l="-29412" t="-26531" r="-85294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978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17288</TotalTime>
  <Words>1817</Words>
  <Application>Microsoft Macintosh PowerPoint</Application>
  <PresentationFormat>Widescreen</PresentationFormat>
  <Paragraphs>249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Aptos Display</vt:lpstr>
      <vt:lpstr>Arial</vt:lpstr>
      <vt:lpstr>Cambria Math</vt:lpstr>
      <vt:lpstr>Times New Roman</vt:lpstr>
      <vt:lpstr>Office Theme</vt:lpstr>
      <vt:lpstr>PowerPoint Presentation</vt:lpstr>
      <vt:lpstr>Measurements and sequencing extend  to many modality axes!</vt:lpstr>
      <vt:lpstr>Multimodal Alignment:  Mapping data sequenced across multiple data modality axes</vt:lpstr>
      <vt:lpstr>Spatial Multiomics:   Biology is fundamentally spatial ! </vt:lpstr>
      <vt:lpstr>Spatial Multiomics Alignment: Fundamental Difficulties</vt:lpstr>
      <vt:lpstr>Spatial Multiomics Alignment: </vt:lpstr>
      <vt:lpstr>Spatial Multiomics Alignment: </vt:lpstr>
      <vt:lpstr>Wasserstein Optimal Transport </vt:lpstr>
      <vt:lpstr>Gromov-Wasserstein Optimal Transport</vt:lpstr>
      <vt:lpstr>PowerPoint Presentation</vt:lpstr>
      <vt:lpstr>PowerPoint Presentation</vt:lpstr>
      <vt:lpstr>Riemannian Metric Learning for Alignment of Spatial Multiomics</vt:lpstr>
      <vt:lpstr>Spatial Modalities as Implicit Neural Fields </vt:lpstr>
      <vt:lpstr>Metric Tensor g_μν</vt:lpstr>
      <vt:lpstr>Riemannian Pull-Back Metric</vt:lpstr>
      <vt:lpstr>Riemannian Geometry of Spatial Multiomics</vt:lpstr>
      <vt:lpstr>Riemannian Geodesics</vt:lpstr>
      <vt:lpstr>Riemannian Geodesics</vt:lpstr>
      <vt:lpstr>PowerPoint Presentation</vt:lpstr>
      <vt:lpstr>MGW</vt:lpstr>
      <vt:lpstr>Spatiotemporal Mouse Embryogenesis</vt:lpstr>
      <vt:lpstr>PowerPoint Presentation</vt:lpstr>
      <vt:lpstr>PowerPoint Presentation</vt:lpstr>
      <vt:lpstr>Metabolomics-Transcriptomics Alignment of Human Clear Cell Renal Cell Carcinoma (ccRCC)</vt:lpstr>
      <vt:lpstr>Summary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L. Halmos</dc:creator>
  <cp:lastModifiedBy>Peter L. Halmos</cp:lastModifiedBy>
  <cp:revision>138</cp:revision>
  <dcterms:created xsi:type="dcterms:W3CDTF">2025-10-30T14:48:34Z</dcterms:created>
  <dcterms:modified xsi:type="dcterms:W3CDTF">2026-07-17T17:41:24Z</dcterms:modified>
</cp:coreProperties>
</file>